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theme/themeOverride1.xml" ContentType="application/vnd.openxmlformats-officedocument.themeOverride+xml"/>
  <Override PartName="/ppt/charts/chart5.xml" ContentType="application/vnd.openxmlformats-officedocument.drawingml.chart+xml"/>
  <Override PartName="/ppt/theme/themeOverride2.xml" ContentType="application/vnd.openxmlformats-officedocument.themeOverride+xml"/>
  <Override PartName="/ppt/charts/chart6.xml" ContentType="application/vnd.openxmlformats-officedocument.drawingml.chart+xml"/>
  <Override PartName="/ppt/theme/themeOverride3.xml" ContentType="application/vnd.openxmlformats-officedocument.themeOverride+xml"/>
  <Override PartName="/ppt/charts/chart7.xml" ContentType="application/vnd.openxmlformats-officedocument.drawingml.chart+xml"/>
  <Override PartName="/ppt/theme/themeOverride4.xml" ContentType="application/vnd.openxmlformats-officedocument.themeOverride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rts/chart10.xml" ContentType="application/vnd.openxmlformats-officedocument.drawingml.chart+xml"/>
  <Override PartName="/ppt/charts/chart11.xml" ContentType="application/vnd.openxmlformats-officedocument.drawingml.chart+xml"/>
  <Override PartName="/ppt/charts/chart12.xml" ContentType="application/vnd.openxmlformats-officedocument.drawingml.chart+xml"/>
  <Override PartName="/ppt/charts/chart13.xml" ContentType="application/vnd.openxmlformats-officedocument.drawingml.chart+xml"/>
  <Override PartName="/ppt/charts/chart14.xml" ContentType="application/vnd.openxmlformats-officedocument.drawingml.chart+xml"/>
  <Override PartName="/ppt/charts/chart15.xml" ContentType="application/vnd.openxmlformats-officedocument.drawingml.chart+xml"/>
  <Override PartName="/ppt/charts/chart16.xml" ContentType="application/vnd.openxmlformats-officedocument.drawingml.chart+xml"/>
  <Override PartName="/ppt/charts/chart17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0"/>
  </p:notesMasterIdLst>
  <p:sldIdLst>
    <p:sldId id="342" r:id="rId2"/>
    <p:sldId id="345" r:id="rId3"/>
    <p:sldId id="344" r:id="rId4"/>
    <p:sldId id="343" r:id="rId5"/>
    <p:sldId id="256" r:id="rId6"/>
    <p:sldId id="257" r:id="rId7"/>
    <p:sldId id="317" r:id="rId8"/>
    <p:sldId id="321" r:id="rId9"/>
    <p:sldId id="340" r:id="rId10"/>
    <p:sldId id="341" r:id="rId11"/>
    <p:sldId id="322" r:id="rId12"/>
    <p:sldId id="323" r:id="rId13"/>
    <p:sldId id="325" r:id="rId14"/>
    <p:sldId id="337" r:id="rId15"/>
    <p:sldId id="338" r:id="rId16"/>
    <p:sldId id="336" r:id="rId17"/>
    <p:sldId id="326" r:id="rId18"/>
    <p:sldId id="258" r:id="rId19"/>
    <p:sldId id="281" r:id="rId20"/>
    <p:sldId id="282" r:id="rId21"/>
    <p:sldId id="293" r:id="rId22"/>
    <p:sldId id="309" r:id="rId23"/>
    <p:sldId id="267" r:id="rId24"/>
    <p:sldId id="273" r:id="rId25"/>
    <p:sldId id="259" r:id="rId26"/>
    <p:sldId id="276" r:id="rId27"/>
    <p:sldId id="305" r:id="rId28"/>
    <p:sldId id="306" r:id="rId29"/>
    <p:sldId id="310" r:id="rId30"/>
    <p:sldId id="313" r:id="rId31"/>
    <p:sldId id="266" r:id="rId32"/>
    <p:sldId id="260" r:id="rId33"/>
    <p:sldId id="270" r:id="rId34"/>
    <p:sldId id="268" r:id="rId35"/>
    <p:sldId id="274" r:id="rId36"/>
    <p:sldId id="275" r:id="rId37"/>
    <p:sldId id="308" r:id="rId38"/>
    <p:sldId id="307" r:id="rId39"/>
    <p:sldId id="312" r:id="rId40"/>
    <p:sldId id="264" r:id="rId41"/>
    <p:sldId id="261" r:id="rId42"/>
    <p:sldId id="271" r:id="rId43"/>
    <p:sldId id="272" r:id="rId44"/>
    <p:sldId id="277" r:id="rId45"/>
    <p:sldId id="278" r:id="rId46"/>
    <p:sldId id="289" r:id="rId47"/>
    <p:sldId id="291" r:id="rId48"/>
    <p:sldId id="297" r:id="rId49"/>
    <p:sldId id="314" r:id="rId50"/>
    <p:sldId id="315" r:id="rId51"/>
    <p:sldId id="299" r:id="rId52"/>
    <p:sldId id="334" r:id="rId53"/>
    <p:sldId id="302" r:id="rId54"/>
    <p:sldId id="304" r:id="rId55"/>
    <p:sldId id="301" r:id="rId56"/>
    <p:sldId id="335" r:id="rId57"/>
    <p:sldId id="265" r:id="rId58"/>
    <p:sldId id="262" r:id="rId59"/>
    <p:sldId id="269" r:id="rId60"/>
    <p:sldId id="279" r:id="rId61"/>
    <p:sldId id="280" r:id="rId62"/>
    <p:sldId id="290" r:id="rId63"/>
    <p:sldId id="329" r:id="rId64"/>
    <p:sldId id="330" r:id="rId65"/>
    <p:sldId id="331" r:id="rId66"/>
    <p:sldId id="339" r:id="rId67"/>
    <p:sldId id="263" r:id="rId68"/>
    <p:sldId id="283" r:id="rId69"/>
    <p:sldId id="284" r:id="rId70"/>
    <p:sldId id="296" r:id="rId71"/>
    <p:sldId id="285" r:id="rId72"/>
    <p:sldId id="287" r:id="rId73"/>
    <p:sldId id="286" r:id="rId74"/>
    <p:sldId id="288" r:id="rId75"/>
    <p:sldId id="327" r:id="rId76"/>
    <p:sldId id="328" r:id="rId77"/>
    <p:sldId id="332" r:id="rId78"/>
    <p:sldId id="333" r:id="rId79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20E8F"/>
    <a:srgbClr val="212121"/>
    <a:srgbClr val="DB0015"/>
    <a:srgbClr val="E674B3"/>
    <a:srgbClr val="6BBF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スタイル (中間)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スタイル (淡色)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16DA210-FB5B-4158-B5E0-FEB733F419BA}" styleName="スタイル (淡色)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スタイルなし、表のグリッド線あり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2463" autoAdjust="0"/>
  </p:normalViewPr>
  <p:slideViewPr>
    <p:cSldViewPr>
      <p:cViewPr>
        <p:scale>
          <a:sx n="75" d="100"/>
          <a:sy n="75" d="100"/>
        </p:scale>
        <p:origin x="-2028" y="-7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&#20426;&#36628;\Google%20&#12489;&#12521;&#12452;&#12502;\BIOMOD2014\&#26412;&#22823;&#20250;\Wiki\teamsendai2014.github.io_otaki_1.1\images\experiment\&#12487;&#12540;&#12479;&#35299;&#26512;&#29992;\BIOMOD&#12288;&#37237;&#32032;&#12487;&#12496;&#12452;&#12473;&#12288;&#20998;&#26512;.xlsx" TargetMode="External"/></Relationships>
</file>

<file path=ppt/charts/_rels/chart10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&#20426;&#36628;\Google%20&#12489;&#12521;&#12452;&#12502;\BIOMOD2014\&#23455;&#39443;\read+release(ES)%20%20&#24029;&#19978;\1002\Bio-Rad%202014-10-02%2021hr%2029min01.csv" TargetMode="External"/></Relationships>
</file>

<file path=ppt/charts/_rels/chart1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&#20426;&#36628;\Google%20&#12489;&#12521;&#12452;&#12502;\BIOMOD2014\&#23455;&#39443;\read+release(ES)%20%20&#24029;&#19978;\1002\Bio-Rad%202014-10-02%2021hr%2029min01.csv" TargetMode="External"/></Relationships>
</file>

<file path=ppt/charts/_rels/chart1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&#20426;&#36628;\Google%20&#12489;&#12521;&#12452;&#12502;\BIOMOD2014\&#23455;&#39443;\read+release(ES)%20%20&#24029;&#19978;\1002\Bio-Rad%202014-10-02%2021hr%2029min01.csv" TargetMode="External"/></Relationships>
</file>

<file path=ppt/charts/_rels/chart13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&#20426;&#36628;\Google%20&#12489;&#12521;&#12452;&#12502;\BIOMOD2014\&#26412;&#22823;&#20250;\Wiki\teamsendai2014.github.io_otaki_1.1\images\experiment\&#12487;&#12540;&#12479;&#35299;&#26512;&#29992;\1007_AB_BA.xlsx" TargetMode="External"/></Relationships>
</file>

<file path=ppt/charts/_rels/chart14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&#20426;&#36628;\Google%20&#12489;&#12521;&#12452;&#12502;\BIOMOD2014\&#26412;&#22823;&#20250;\Wiki\teamsendai2014.github.io_otaki_1.1\images\experiment\&#12487;&#12540;&#12479;&#35299;&#26512;&#29992;\1007_AB_BA.xlsx" TargetMode="External"/></Relationships>
</file>

<file path=ppt/charts/_rels/chart15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&#20426;&#36628;\Google%20&#12489;&#12521;&#12452;&#12502;\BIOMOD2014\&#26412;&#22823;&#20250;\Wiki\teamsendai2014.github.io_otaki_1.1\images\experiment\&#12487;&#12540;&#12479;&#35299;&#26512;&#29992;\1007_AB_BA.xlsx" TargetMode="External"/></Relationships>
</file>

<file path=ppt/charts/_rels/chart16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&#20426;&#36628;\Google%20&#12489;&#12521;&#12452;&#12502;\BIOMOD2014\&#26412;&#22823;&#20250;\Wiki\teamsendai2014.github.io_otaki_1.1\images\experiment\&#12487;&#12540;&#12479;&#35299;&#26512;&#29992;\1007_AB_BA.xlsx" TargetMode="External"/></Relationships>
</file>

<file path=ppt/charts/_rels/chart17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&#20426;&#36628;\Google%20&#12489;&#12521;&#12452;&#12502;\BIOMOD2014\&#26412;&#22823;&#20250;\Wiki\teamsendai2014.github.io_otaki_1.1\images\experiment\&#12487;&#12540;&#12479;&#35299;&#26512;&#29992;\1007_AB_BA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&#20426;&#36628;\Google%20&#12489;&#12521;&#12452;&#12502;\BIOMOD2014\&#26412;&#22823;&#20250;\Wiki\teamsendai2014.github.io\images\experiment\&#12487;&#12540;&#12479;&#35299;&#26512;&#29992;\1013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&#20426;&#36628;\Google%20&#12489;&#12521;&#12452;&#12502;\BIOMOD2014\&#26412;&#22823;&#20250;\Wiki\teamsendai2014.github.io\images\experiment\&#12487;&#12540;&#12479;&#35299;&#26512;&#29992;\1013.xlsx" TargetMode="External"/></Relationships>
</file>

<file path=ppt/charts/_rels/chart4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1.xlsx"/><Relationship Id="rId1" Type="http://schemas.openxmlformats.org/officeDocument/2006/relationships/themeOverride" Target="../theme/themeOverride1.xml"/></Relationships>
</file>

<file path=ppt/charts/_rels/chart5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2.xlsx"/><Relationship Id="rId1" Type="http://schemas.openxmlformats.org/officeDocument/2006/relationships/themeOverride" Target="../theme/themeOverride2.xml"/></Relationships>
</file>

<file path=ppt/charts/_rels/chart6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3.xlsx"/><Relationship Id="rId1" Type="http://schemas.openxmlformats.org/officeDocument/2006/relationships/themeOverride" Target="../theme/themeOverride3.xml"/></Relationships>
</file>

<file path=ppt/charts/_rels/chart7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4.xlsx"/><Relationship Id="rId1" Type="http://schemas.openxmlformats.org/officeDocument/2006/relationships/themeOverride" Target="../theme/themeOverride4.xml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&#20426;&#36628;\Google%20&#12489;&#12521;&#12452;&#12502;\BIOMOD2014\&#23455;&#39443;\&#37237;&#32032;&#12501;&#12522;&#12540;&#12288;&#20998;&#20809;&#35336;&#12288;&#20170;&#20117;\0917\enzyme%20free%20spectro%200917_1.0_imai_torinaosi.xlsx" TargetMode="External"/></Relationships>
</file>

<file path=ppt/charts/_rels/chart9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&#20426;&#36628;\Google%20&#12489;&#12521;&#12452;&#12502;\BIOMOD2014\&#23455;&#39443;\&#37237;&#32032;&#12501;&#12522;&#12540;&#12288;&#20998;&#20809;&#35336;&#12288;&#20170;&#20117;\0917\enzyme%20free%20spectro%200917_1.0_imai_torinaosi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smoothMarker"/>
        <c:varyColors val="0"/>
        <c:ser>
          <c:idx val="0"/>
          <c:order val="0"/>
          <c:tx>
            <c:v>Input AB</c:v>
          </c:tx>
          <c:spPr>
            <a:ln w="28575">
              <a:solidFill>
                <a:srgbClr val="DB0015"/>
              </a:solidFill>
            </a:ln>
          </c:spPr>
          <c:marker>
            <c:spPr>
              <a:solidFill>
                <a:srgbClr val="DB0015"/>
              </a:solidFill>
              <a:ln w="28575">
                <a:solidFill>
                  <a:srgbClr val="DB0015"/>
                </a:solidFill>
              </a:ln>
            </c:spPr>
          </c:marker>
          <c:xVal>
            <c:numRef>
              <c:f>'[BIOMOD　酵素デバイス　分析.xlsx]Sheet1 (3)'!$A$32:$A$42</c:f>
              <c:numCache>
                <c:formatCode>General</c:formatCode>
                <c:ptCount val="11"/>
                <c:pt idx="0">
                  <c:v>1</c:v>
                </c:pt>
                <c:pt idx="1">
                  <c:v>2</c:v>
                </c:pt>
                <c:pt idx="2">
                  <c:v>5</c:v>
                </c:pt>
                <c:pt idx="3">
                  <c:v>10</c:v>
                </c:pt>
                <c:pt idx="4">
                  <c:v>12</c:v>
                </c:pt>
                <c:pt idx="5">
                  <c:v>15</c:v>
                </c:pt>
                <c:pt idx="6">
                  <c:v>20</c:v>
                </c:pt>
                <c:pt idx="7">
                  <c:v>25</c:v>
                </c:pt>
                <c:pt idx="8">
                  <c:v>30</c:v>
                </c:pt>
                <c:pt idx="9">
                  <c:v>60</c:v>
                </c:pt>
                <c:pt idx="10">
                  <c:v>100</c:v>
                </c:pt>
              </c:numCache>
            </c:numRef>
          </c:xVal>
          <c:yVal>
            <c:numRef>
              <c:f>'[BIOMOD　酵素デバイス　分析.xlsx]Sheet1 (3)'!$B$32:$B$42</c:f>
              <c:numCache>
                <c:formatCode>General</c:formatCode>
                <c:ptCount val="11"/>
                <c:pt idx="0">
                  <c:v>26.622897999999999</c:v>
                </c:pt>
                <c:pt idx="1">
                  <c:v>70.801934000000003</c:v>
                </c:pt>
                <c:pt idx="2">
                  <c:v>69.795005000000003</c:v>
                </c:pt>
                <c:pt idx="3">
                  <c:v>69.317763999999997</c:v>
                </c:pt>
                <c:pt idx="4">
                  <c:v>73.575305999999998</c:v>
                </c:pt>
                <c:pt idx="5">
                  <c:v>69.494153999999995</c:v>
                </c:pt>
                <c:pt idx="6">
                  <c:v>72.843129000000005</c:v>
                </c:pt>
                <c:pt idx="7">
                  <c:v>70.602509999999995</c:v>
                </c:pt>
                <c:pt idx="8">
                  <c:v>76.997123999999999</c:v>
                </c:pt>
                <c:pt idx="9">
                  <c:v>72.292591999999999</c:v>
                </c:pt>
                <c:pt idx="10">
                  <c:v>73.801547999999997</c:v>
                </c:pt>
              </c:numCache>
            </c:numRef>
          </c:yVal>
          <c:smooth val="1"/>
        </c:ser>
        <c:ser>
          <c:idx val="1"/>
          <c:order val="1"/>
          <c:tx>
            <c:v>Input BA</c:v>
          </c:tx>
          <c:spPr>
            <a:ln w="28575">
              <a:solidFill>
                <a:srgbClr val="6BBF3F"/>
              </a:solidFill>
            </a:ln>
          </c:spPr>
          <c:marker>
            <c:spPr>
              <a:solidFill>
                <a:srgbClr val="6BBF3F"/>
              </a:solidFill>
              <a:ln w="28575">
                <a:solidFill>
                  <a:srgbClr val="6BBF3F"/>
                </a:solidFill>
              </a:ln>
            </c:spPr>
          </c:marker>
          <c:xVal>
            <c:numRef>
              <c:f>'[BIOMOD　酵素デバイス　分析.xlsx]Sheet1 (3)'!$A$32:$A$42</c:f>
              <c:numCache>
                <c:formatCode>General</c:formatCode>
                <c:ptCount val="11"/>
                <c:pt idx="0">
                  <c:v>1</c:v>
                </c:pt>
                <c:pt idx="1">
                  <c:v>2</c:v>
                </c:pt>
                <c:pt idx="2">
                  <c:v>5</c:v>
                </c:pt>
                <c:pt idx="3">
                  <c:v>10</c:v>
                </c:pt>
                <c:pt idx="4">
                  <c:v>12</c:v>
                </c:pt>
                <c:pt idx="5">
                  <c:v>15</c:v>
                </c:pt>
                <c:pt idx="6">
                  <c:v>20</c:v>
                </c:pt>
                <c:pt idx="7">
                  <c:v>25</c:v>
                </c:pt>
                <c:pt idx="8">
                  <c:v>30</c:v>
                </c:pt>
                <c:pt idx="9">
                  <c:v>60</c:v>
                </c:pt>
                <c:pt idx="10">
                  <c:v>100</c:v>
                </c:pt>
              </c:numCache>
            </c:numRef>
          </c:xVal>
          <c:yVal>
            <c:numRef>
              <c:f>'[BIOMOD　酵素デバイス　分析.xlsx]Sheet1 (3)'!$C$32:$C$42</c:f>
              <c:numCache>
                <c:formatCode>General</c:formatCode>
                <c:ptCount val="11"/>
                <c:pt idx="0">
                  <c:v>0.46043200000000001</c:v>
                </c:pt>
                <c:pt idx="1">
                  <c:v>0.45684799999999998</c:v>
                </c:pt>
                <c:pt idx="2">
                  <c:v>0.51919400000000004</c:v>
                </c:pt>
                <c:pt idx="3">
                  <c:v>2.458402</c:v>
                </c:pt>
                <c:pt idx="4">
                  <c:v>5.3651689999999999</c:v>
                </c:pt>
                <c:pt idx="5">
                  <c:v>24.935516</c:v>
                </c:pt>
                <c:pt idx="6">
                  <c:v>67.819220999999999</c:v>
                </c:pt>
                <c:pt idx="7">
                  <c:v>70.764883999999995</c:v>
                </c:pt>
                <c:pt idx="8">
                  <c:v>72.746549000000002</c:v>
                </c:pt>
                <c:pt idx="9">
                  <c:v>70.940781000000001</c:v>
                </c:pt>
                <c:pt idx="10">
                  <c:v>63.175510000000003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13197056"/>
        <c:axId val="113199360"/>
      </c:scatterChart>
      <c:valAx>
        <c:axId val="113197056"/>
        <c:scaling>
          <c:orientation val="minMax"/>
          <c:max val="100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 altLang="ja-JP" sz="2400" dirty="0"/>
                  <a:t>Reaction</a:t>
                </a:r>
                <a:r>
                  <a:rPr lang="en-US" altLang="ja-JP" sz="2400" baseline="0" dirty="0"/>
                  <a:t> time [min]</a:t>
                </a:r>
                <a:endParaRPr lang="ja-JP" altLang="en-US" sz="2400" dirty="0"/>
              </a:p>
            </c:rich>
          </c:tx>
          <c:layout/>
          <c:overlay val="0"/>
        </c:title>
        <c:numFmt formatCode="General" sourceLinked="1"/>
        <c:majorTickMark val="none"/>
        <c:minorTickMark val="none"/>
        <c:tickLblPos val="nextTo"/>
        <c:txPr>
          <a:bodyPr/>
          <a:lstStyle/>
          <a:p>
            <a:pPr>
              <a:defRPr sz="1400"/>
            </a:pPr>
            <a:endParaRPr lang="ja-JP"/>
          </a:p>
        </c:txPr>
        <c:crossAx val="113199360"/>
        <c:crosses val="autoZero"/>
        <c:crossBetween val="midCat"/>
      </c:valAx>
      <c:valAx>
        <c:axId val="113199360"/>
        <c:scaling>
          <c:orientation val="minMax"/>
          <c:max val="100"/>
        </c:scaling>
        <c:delete val="0"/>
        <c:axPos val="l"/>
        <c:majorGridlines/>
        <c:title>
          <c:tx>
            <c:rich>
              <a:bodyPr/>
              <a:lstStyle/>
              <a:p>
                <a:pPr>
                  <a:defRPr/>
                </a:pPr>
                <a:r>
                  <a:rPr lang="en-US" altLang="ja-JP" sz="2400" dirty="0" smtClean="0"/>
                  <a:t>Raito of Output A</a:t>
                </a:r>
                <a:r>
                  <a:rPr lang="ja-JP" altLang="en-US" sz="2400" baseline="0" dirty="0" smtClean="0"/>
                  <a:t> </a:t>
                </a:r>
                <a:r>
                  <a:rPr lang="en-US" altLang="ja-JP" sz="2400" baseline="0" dirty="0" smtClean="0"/>
                  <a:t>[%]</a:t>
                </a:r>
                <a:endParaRPr lang="ja-JP" altLang="en-US" sz="2400" dirty="0"/>
              </a:p>
            </c:rich>
          </c:tx>
          <c:layout/>
          <c:overlay val="0"/>
        </c:title>
        <c:numFmt formatCode="General" sourceLinked="1"/>
        <c:majorTickMark val="none"/>
        <c:minorTickMark val="none"/>
        <c:tickLblPos val="nextTo"/>
        <c:txPr>
          <a:bodyPr/>
          <a:lstStyle/>
          <a:p>
            <a:pPr>
              <a:defRPr sz="1400"/>
            </a:pPr>
            <a:endParaRPr lang="ja-JP"/>
          </a:p>
        </c:txPr>
        <c:crossAx val="113197056"/>
        <c:crosses val="autoZero"/>
        <c:crossBetween val="midCat"/>
      </c:valAx>
    </c:plotArea>
    <c:legend>
      <c:legendPos val="r"/>
      <c:layout/>
      <c:overlay val="0"/>
      <c:txPr>
        <a:bodyPr/>
        <a:lstStyle/>
        <a:p>
          <a:pPr>
            <a:defRPr sz="1600"/>
          </a:pPr>
          <a:endParaRPr lang="ja-JP"/>
        </a:p>
      </c:txPr>
    </c:legend>
    <c:plotVisOnly val="1"/>
    <c:dispBlanksAs val="gap"/>
    <c:showDLblsOverMax val="0"/>
  </c:chart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28575">
              <a:noFill/>
            </a:ln>
          </c:spPr>
          <c:marker>
            <c:spPr>
              <a:solidFill>
                <a:srgbClr val="00B050"/>
              </a:solidFill>
              <a:ln>
                <a:noFill/>
              </a:ln>
            </c:spPr>
          </c:marker>
          <c:xVal>
            <c:numRef>
              <c:f>'Bio-Rad 2014-10-02 21hr 29m (2'!$M$13:$M$19</c:f>
              <c:numCache>
                <c:formatCode>General</c:formatCode>
                <c:ptCount val="7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5</c:v>
                </c:pt>
                <c:pt idx="4">
                  <c:v>10</c:v>
                </c:pt>
                <c:pt idx="5">
                  <c:v>20</c:v>
                </c:pt>
                <c:pt idx="6">
                  <c:v>50</c:v>
                </c:pt>
              </c:numCache>
            </c:numRef>
          </c:xVal>
          <c:yVal>
            <c:numRef>
              <c:f>'Bio-Rad 2014-10-02 21hr 29m (2'!$N$13:$N$19</c:f>
              <c:numCache>
                <c:formatCode>General</c:formatCode>
                <c:ptCount val="7"/>
                <c:pt idx="0">
                  <c:v>9.3298472060401672</c:v>
                </c:pt>
                <c:pt idx="1">
                  <c:v>14.966436828444763</c:v>
                </c:pt>
                <c:pt idx="2">
                  <c:v>18.044175061880882</c:v>
                </c:pt>
                <c:pt idx="3">
                  <c:v>36.001267682652063</c:v>
                </c:pt>
                <c:pt idx="4">
                  <c:v>53.430772288966565</c:v>
                </c:pt>
                <c:pt idx="5">
                  <c:v>41.291649777200526</c:v>
                </c:pt>
                <c:pt idx="6">
                  <c:v>48.614356364552144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08021632"/>
        <c:axId val="108032384"/>
      </c:scatterChart>
      <c:valAx>
        <c:axId val="108021632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 altLang="ja-JP" dirty="0" smtClean="0"/>
                  <a:t>Reaction</a:t>
                </a:r>
                <a:r>
                  <a:rPr lang="en-US" altLang="ja-JP" baseline="0" dirty="0" smtClean="0"/>
                  <a:t> time [min]</a:t>
                </a:r>
                <a:endParaRPr lang="ja-JP" altLang="en-US" dirty="0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108032384"/>
        <c:crosses val="autoZero"/>
        <c:crossBetween val="midCat"/>
      </c:valAx>
      <c:valAx>
        <c:axId val="108032384"/>
        <c:scaling>
          <c:orientation val="minMax"/>
          <c:max val="100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altLang="ja-JP" dirty="0" smtClean="0"/>
                  <a:t>Intensity</a:t>
                </a:r>
                <a:r>
                  <a:rPr lang="en-US" altLang="ja-JP" baseline="0" dirty="0" smtClean="0"/>
                  <a:t> of Output strand [%]</a:t>
                </a:r>
                <a:endParaRPr lang="ja-JP" altLang="en-US" dirty="0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108021632"/>
        <c:crosses val="autoZero"/>
        <c:crossBetween val="midCat"/>
      </c:valAx>
    </c:plotArea>
    <c:plotVisOnly val="1"/>
    <c:dispBlanksAs val="gap"/>
    <c:showDLblsOverMax val="0"/>
  </c:chart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28575">
              <a:noFill/>
            </a:ln>
          </c:spPr>
          <c:xVal>
            <c:numRef>
              <c:f>'Bio-Rad 2014-10-02 21hr 29m (2'!$M$13:$M$19</c:f>
              <c:numCache>
                <c:formatCode>General</c:formatCode>
                <c:ptCount val="7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5</c:v>
                </c:pt>
                <c:pt idx="4">
                  <c:v>10</c:v>
                </c:pt>
                <c:pt idx="5">
                  <c:v>20</c:v>
                </c:pt>
                <c:pt idx="6">
                  <c:v>50</c:v>
                </c:pt>
              </c:numCache>
            </c:numRef>
          </c:xVal>
          <c:yVal>
            <c:numRef>
              <c:f>'Bio-Rad 2014-10-02 21hr 29m (2'!$N$13:$N$19</c:f>
              <c:numCache>
                <c:formatCode>General</c:formatCode>
                <c:ptCount val="7"/>
                <c:pt idx="0">
                  <c:v>9.3298472060401672</c:v>
                </c:pt>
                <c:pt idx="1">
                  <c:v>14.966436828444763</c:v>
                </c:pt>
                <c:pt idx="2">
                  <c:v>18.044175061880882</c:v>
                </c:pt>
                <c:pt idx="3">
                  <c:v>36.001267682652063</c:v>
                </c:pt>
                <c:pt idx="4">
                  <c:v>53.430772288966565</c:v>
                </c:pt>
                <c:pt idx="5">
                  <c:v>41.291649777200526</c:v>
                </c:pt>
                <c:pt idx="6">
                  <c:v>48.614356364552144</c:v>
                </c:pt>
              </c:numCache>
            </c:numRef>
          </c:yVal>
          <c:smooth val="0"/>
        </c:ser>
        <c:ser>
          <c:idx val="1"/>
          <c:order val="1"/>
          <c:spPr>
            <a:ln w="28575">
              <a:noFill/>
            </a:ln>
          </c:spPr>
          <c:xVal>
            <c:numRef>
              <c:f>'Bio-Rad 2014-10-02 21hr 29m (2'!$M$13:$M$19</c:f>
              <c:numCache>
                <c:formatCode>General</c:formatCode>
                <c:ptCount val="7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5</c:v>
                </c:pt>
                <c:pt idx="4">
                  <c:v>10</c:v>
                </c:pt>
                <c:pt idx="5">
                  <c:v>20</c:v>
                </c:pt>
                <c:pt idx="6">
                  <c:v>50</c:v>
                </c:pt>
              </c:numCache>
            </c:numRef>
          </c:xVal>
          <c:yVal>
            <c:numRef>
              <c:f>'Bio-Rad 2014-10-02 21hr 29m (2'!$O$13:$O$19</c:f>
              <c:numCache>
                <c:formatCode>General</c:formatCode>
                <c:ptCount val="7"/>
                <c:pt idx="0">
                  <c:v>90.670152793959829</c:v>
                </c:pt>
                <c:pt idx="1">
                  <c:v>84.919245360967693</c:v>
                </c:pt>
                <c:pt idx="2">
                  <c:v>74.818177380778053</c:v>
                </c:pt>
                <c:pt idx="3">
                  <c:v>41.292640154272455</c:v>
                </c:pt>
                <c:pt idx="4">
                  <c:v>25.531708690488063</c:v>
                </c:pt>
                <c:pt idx="5">
                  <c:v>26.423331020095457</c:v>
                </c:pt>
                <c:pt idx="6">
                  <c:v>34.26428778093991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08073728"/>
        <c:axId val="108075648"/>
      </c:scatterChart>
      <c:valAx>
        <c:axId val="108073728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 altLang="ja-JP" dirty="0" smtClean="0"/>
                  <a:t>Reaction</a:t>
                </a:r>
                <a:r>
                  <a:rPr lang="en-US" altLang="ja-JP" baseline="0" dirty="0" smtClean="0"/>
                  <a:t> time [min]</a:t>
                </a:r>
                <a:endParaRPr lang="ja-JP" altLang="en-US" dirty="0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108075648"/>
        <c:crosses val="autoZero"/>
        <c:crossBetween val="midCat"/>
      </c:valAx>
      <c:valAx>
        <c:axId val="108075648"/>
        <c:scaling>
          <c:orientation val="minMax"/>
          <c:max val="100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altLang="ja-JP" dirty="0" smtClean="0"/>
                  <a:t>Intensity</a:t>
                </a:r>
                <a:r>
                  <a:rPr lang="en-US" altLang="ja-JP" baseline="0" dirty="0" smtClean="0"/>
                  <a:t> of Output strand [%]</a:t>
                </a:r>
                <a:endParaRPr lang="ja-JP" altLang="en-US" dirty="0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108073728"/>
        <c:crosses val="autoZero"/>
        <c:crossBetween val="midCat"/>
      </c:valAx>
    </c:plotArea>
    <c:plotVisOnly val="1"/>
    <c:dispBlanksAs val="gap"/>
    <c:showDLblsOverMax val="0"/>
  </c:chart>
  <c:externalData r:id="rId1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28575">
              <a:noFill/>
            </a:ln>
          </c:spPr>
          <c:marker>
            <c:spPr>
              <a:solidFill>
                <a:srgbClr val="00B050"/>
              </a:solidFill>
              <a:ln>
                <a:noFill/>
              </a:ln>
            </c:spPr>
          </c:marker>
          <c:xVal>
            <c:numRef>
              <c:f>'Bio-Rad 2014-10-02 21hr 29m (2'!$M$13:$M$19</c:f>
              <c:numCache>
                <c:formatCode>General</c:formatCode>
                <c:ptCount val="7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5</c:v>
                </c:pt>
                <c:pt idx="4">
                  <c:v>10</c:v>
                </c:pt>
                <c:pt idx="5">
                  <c:v>20</c:v>
                </c:pt>
                <c:pt idx="6">
                  <c:v>50</c:v>
                </c:pt>
              </c:numCache>
            </c:numRef>
          </c:xVal>
          <c:yVal>
            <c:numRef>
              <c:f>'Bio-Rad 2014-10-02 21hr 29m (2'!$N$13:$N$19</c:f>
              <c:numCache>
                <c:formatCode>General</c:formatCode>
                <c:ptCount val="7"/>
                <c:pt idx="0">
                  <c:v>9.3298472060401672</c:v>
                </c:pt>
                <c:pt idx="1">
                  <c:v>14.966436828444763</c:v>
                </c:pt>
                <c:pt idx="2">
                  <c:v>18.044175061880882</c:v>
                </c:pt>
                <c:pt idx="3">
                  <c:v>36.001267682652063</c:v>
                </c:pt>
                <c:pt idx="4">
                  <c:v>53.430772288966565</c:v>
                </c:pt>
                <c:pt idx="5">
                  <c:v>41.291649777200526</c:v>
                </c:pt>
                <c:pt idx="6">
                  <c:v>48.614356364552144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08112128"/>
        <c:axId val="108118784"/>
      </c:scatterChart>
      <c:valAx>
        <c:axId val="108112128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sz="2400"/>
                </a:pPr>
                <a:r>
                  <a:rPr lang="en-US" altLang="ja-JP" sz="2400" dirty="0" smtClean="0"/>
                  <a:t>Reaction</a:t>
                </a:r>
                <a:r>
                  <a:rPr lang="en-US" altLang="ja-JP" sz="2400" baseline="0" dirty="0" smtClean="0"/>
                  <a:t> time [min]</a:t>
                </a:r>
                <a:endParaRPr lang="ja-JP" altLang="en-US" sz="2400" dirty="0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400"/>
            </a:pPr>
            <a:endParaRPr lang="ja-JP"/>
          </a:p>
        </c:txPr>
        <c:crossAx val="108118784"/>
        <c:crosses val="autoZero"/>
        <c:crossBetween val="midCat"/>
      </c:valAx>
      <c:valAx>
        <c:axId val="108118784"/>
        <c:scaling>
          <c:orientation val="minMax"/>
          <c:max val="100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 sz="2400"/>
                </a:pPr>
                <a:r>
                  <a:rPr lang="en-US" altLang="ja-JP" sz="2400" dirty="0" smtClean="0"/>
                  <a:t>Intensity</a:t>
                </a:r>
                <a:r>
                  <a:rPr lang="en-US" altLang="ja-JP" sz="2400" baseline="0" dirty="0" smtClean="0"/>
                  <a:t> of Output strand [%]</a:t>
                </a:r>
                <a:endParaRPr lang="ja-JP" altLang="en-US" sz="2400" dirty="0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400"/>
            </a:pPr>
            <a:endParaRPr lang="ja-JP"/>
          </a:p>
        </c:txPr>
        <c:crossAx val="108112128"/>
        <c:crosses val="autoZero"/>
        <c:crossBetween val="midCat"/>
      </c:valAx>
    </c:plotArea>
    <c:plotVisOnly val="1"/>
    <c:dispBlanksAs val="gap"/>
    <c:showDLblsOverMax val="0"/>
  </c:chart>
  <c:externalData r:id="rId1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altLang="ja-JP" sz="3600" dirty="0" smtClean="0"/>
              <a:t>Output A</a:t>
            </a:r>
            <a:endParaRPr lang="ja-JP" altLang="en-US" sz="3600" dirty="0"/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v>InputAB</c:v>
          </c:tx>
          <c:spPr>
            <a:ln w="28575">
              <a:noFill/>
            </a:ln>
          </c:spPr>
          <c:marker>
            <c:spPr>
              <a:solidFill>
                <a:srgbClr val="FF0000"/>
              </a:solidFill>
              <a:ln>
                <a:solidFill>
                  <a:srgbClr val="FF0000"/>
                </a:solidFill>
              </a:ln>
            </c:spPr>
          </c:marker>
          <c:xVal>
            <c:numRef>
              <c:f>正規化!$C$1:$AH$1</c:f>
              <c:numCache>
                <c:formatCode>General</c:formatCode>
                <c:ptCount val="32"/>
                <c:pt idx="0">
                  <c:v>0</c:v>
                </c:pt>
                <c:pt idx="1">
                  <c:v>1</c:v>
                </c:pt>
                <c:pt idx="2">
                  <c:v>5</c:v>
                </c:pt>
                <c:pt idx="3">
                  <c:v>10</c:v>
                </c:pt>
                <c:pt idx="4">
                  <c:v>15</c:v>
                </c:pt>
                <c:pt idx="5">
                  <c:v>20</c:v>
                </c:pt>
                <c:pt idx="6">
                  <c:v>33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90</c:v>
                </c:pt>
                <c:pt idx="18">
                  <c:v>100</c:v>
                </c:pt>
                <c:pt idx="19">
                  <c:v>110</c:v>
                </c:pt>
                <c:pt idx="20">
                  <c:v>120</c:v>
                </c:pt>
                <c:pt idx="21">
                  <c:v>130</c:v>
                </c:pt>
                <c:pt idx="22">
                  <c:v>140</c:v>
                </c:pt>
                <c:pt idx="23">
                  <c:v>150</c:v>
                </c:pt>
                <c:pt idx="24">
                  <c:v>160</c:v>
                </c:pt>
                <c:pt idx="25">
                  <c:v>170</c:v>
                </c:pt>
                <c:pt idx="26">
                  <c:v>180</c:v>
                </c:pt>
                <c:pt idx="27">
                  <c:v>200</c:v>
                </c:pt>
                <c:pt idx="28">
                  <c:v>220</c:v>
                </c:pt>
                <c:pt idx="29">
                  <c:v>240</c:v>
                </c:pt>
                <c:pt idx="30">
                  <c:v>260</c:v>
                </c:pt>
                <c:pt idx="31">
                  <c:v>280</c:v>
                </c:pt>
              </c:numCache>
            </c:numRef>
          </c:xVal>
          <c:yVal>
            <c:numRef>
              <c:f>正規化!$C$2:$AH$2</c:f>
              <c:numCache>
                <c:formatCode>General</c:formatCode>
                <c:ptCount val="32"/>
                <c:pt idx="0">
                  <c:v>0</c:v>
                </c:pt>
                <c:pt idx="1">
                  <c:v>7.3820440085994266</c:v>
                </c:pt>
                <c:pt idx="2">
                  <c:v>27.844502671192533</c:v>
                </c:pt>
                <c:pt idx="3">
                  <c:v>45.600076587366836</c:v>
                </c:pt>
                <c:pt idx="4">
                  <c:v>59.273418980763658</c:v>
                </c:pt>
                <c:pt idx="5">
                  <c:v>67.821859449694784</c:v>
                </c:pt>
                <c:pt idx="6">
                  <c:v>79.76886432173356</c:v>
                </c:pt>
                <c:pt idx="7">
                  <c:v>81.985319367238517</c:v>
                </c:pt>
                <c:pt idx="8">
                  <c:v>84.473368200009574</c:v>
                </c:pt>
                <c:pt idx="9">
                  <c:v>86.525410148242358</c:v>
                </c:pt>
                <c:pt idx="10">
                  <c:v>88.099821643007161</c:v>
                </c:pt>
                <c:pt idx="11">
                  <c:v>89.314189266530278</c:v>
                </c:pt>
                <c:pt idx="12">
                  <c:v>90.144579466677214</c:v>
                </c:pt>
                <c:pt idx="13">
                  <c:v>90.943751990126884</c:v>
                </c:pt>
                <c:pt idx="14">
                  <c:v>91.091515659827238</c:v>
                </c:pt>
                <c:pt idx="15">
                  <c:v>91.238238740304325</c:v>
                </c:pt>
                <c:pt idx="16">
                  <c:v>91.472371315533721</c:v>
                </c:pt>
                <c:pt idx="17">
                  <c:v>93.098812271460588</c:v>
                </c:pt>
                <c:pt idx="18">
                  <c:v>94.047829643057085</c:v>
                </c:pt>
                <c:pt idx="19">
                  <c:v>94.765836207093898</c:v>
                </c:pt>
                <c:pt idx="20">
                  <c:v>95.570211676659795</c:v>
                </c:pt>
                <c:pt idx="21">
                  <c:v>96.182078139925963</c:v>
                </c:pt>
                <c:pt idx="22">
                  <c:v>96.797066370861828</c:v>
                </c:pt>
                <c:pt idx="23">
                  <c:v>97.428704029369584</c:v>
                </c:pt>
                <c:pt idx="24">
                  <c:v>98.030164600403339</c:v>
                </c:pt>
                <c:pt idx="25">
                  <c:v>98.066585223216791</c:v>
                </c:pt>
                <c:pt idx="26">
                  <c:v>98.541093909015061</c:v>
                </c:pt>
                <c:pt idx="27">
                  <c:v>99.800206869137597</c:v>
                </c:pt>
                <c:pt idx="28">
                  <c:v>100</c:v>
                </c:pt>
                <c:pt idx="29">
                  <c:v>99.643077896428096</c:v>
                </c:pt>
                <c:pt idx="30">
                  <c:v>99.020805540929487</c:v>
                </c:pt>
                <c:pt idx="31">
                  <c:v>98.604569851632803</c:v>
                </c:pt>
              </c:numCache>
            </c:numRef>
          </c:yVal>
          <c:smooth val="0"/>
        </c:ser>
        <c:ser>
          <c:idx val="3"/>
          <c:order val="1"/>
          <c:tx>
            <c:v>InputBA</c:v>
          </c:tx>
          <c:spPr>
            <a:ln w="28575">
              <a:noFill/>
            </a:ln>
          </c:spPr>
          <c:marker>
            <c:symbol val="circle"/>
            <c:size val="5"/>
            <c:spPr>
              <a:solidFill>
                <a:srgbClr val="FFC000"/>
              </a:solidFill>
              <a:ln>
                <a:solidFill>
                  <a:srgbClr val="FFC000"/>
                </a:solidFill>
              </a:ln>
            </c:spPr>
          </c:marker>
          <c:xVal>
            <c:numRef>
              <c:f>正規化!$C$7:$AI$7</c:f>
              <c:numCache>
                <c:formatCode>General</c:formatCode>
                <c:ptCount val="33"/>
                <c:pt idx="0">
                  <c:v>0</c:v>
                </c:pt>
                <c:pt idx="1">
                  <c:v>2</c:v>
                </c:pt>
                <c:pt idx="2">
                  <c:v>6</c:v>
                </c:pt>
                <c:pt idx="3">
                  <c:v>11</c:v>
                </c:pt>
                <c:pt idx="4">
                  <c:v>16</c:v>
                </c:pt>
                <c:pt idx="5">
                  <c:v>21</c:v>
                </c:pt>
                <c:pt idx="6">
                  <c:v>26</c:v>
                </c:pt>
                <c:pt idx="7">
                  <c:v>31</c:v>
                </c:pt>
                <c:pt idx="8">
                  <c:v>36</c:v>
                </c:pt>
                <c:pt idx="9">
                  <c:v>41</c:v>
                </c:pt>
                <c:pt idx="10">
                  <c:v>46</c:v>
                </c:pt>
                <c:pt idx="11">
                  <c:v>51</c:v>
                </c:pt>
                <c:pt idx="12">
                  <c:v>56</c:v>
                </c:pt>
                <c:pt idx="13">
                  <c:v>61</c:v>
                </c:pt>
                <c:pt idx="14">
                  <c:v>66</c:v>
                </c:pt>
                <c:pt idx="15">
                  <c:v>71</c:v>
                </c:pt>
                <c:pt idx="16">
                  <c:v>76</c:v>
                </c:pt>
                <c:pt idx="17">
                  <c:v>81</c:v>
                </c:pt>
                <c:pt idx="18">
                  <c:v>91</c:v>
                </c:pt>
                <c:pt idx="19">
                  <c:v>101</c:v>
                </c:pt>
                <c:pt idx="20">
                  <c:v>111</c:v>
                </c:pt>
                <c:pt idx="21">
                  <c:v>121</c:v>
                </c:pt>
                <c:pt idx="22">
                  <c:v>131</c:v>
                </c:pt>
                <c:pt idx="23">
                  <c:v>141</c:v>
                </c:pt>
                <c:pt idx="24">
                  <c:v>151</c:v>
                </c:pt>
                <c:pt idx="25">
                  <c:v>161</c:v>
                </c:pt>
                <c:pt idx="26">
                  <c:v>171</c:v>
                </c:pt>
                <c:pt idx="27">
                  <c:v>181</c:v>
                </c:pt>
                <c:pt idx="28">
                  <c:v>201</c:v>
                </c:pt>
                <c:pt idx="29">
                  <c:v>221</c:v>
                </c:pt>
                <c:pt idx="30">
                  <c:v>241</c:v>
                </c:pt>
                <c:pt idx="31">
                  <c:v>261</c:v>
                </c:pt>
                <c:pt idx="32">
                  <c:v>281</c:v>
                </c:pt>
              </c:numCache>
            </c:numRef>
          </c:xVal>
          <c:yVal>
            <c:numRef>
              <c:f>正規化!$C$8:$AI$8</c:f>
              <c:numCache>
                <c:formatCode>General</c:formatCode>
                <c:ptCount val="33"/>
                <c:pt idx="0">
                  <c:v>0</c:v>
                </c:pt>
                <c:pt idx="1">
                  <c:v>4.1220248850468844</c:v>
                </c:pt>
                <c:pt idx="2">
                  <c:v>9.7623369101049882</c:v>
                </c:pt>
                <c:pt idx="3">
                  <c:v>16.147999148985555</c:v>
                </c:pt>
                <c:pt idx="4">
                  <c:v>21.798897956649157</c:v>
                </c:pt>
                <c:pt idx="5">
                  <c:v>27.16222310219198</c:v>
                </c:pt>
                <c:pt idx="6">
                  <c:v>31.830587047275078</c:v>
                </c:pt>
                <c:pt idx="7">
                  <c:v>36.421280654588912</c:v>
                </c:pt>
                <c:pt idx="8">
                  <c:v>40.018750820730148</c:v>
                </c:pt>
                <c:pt idx="9">
                  <c:v>43.499155602291225</c:v>
                </c:pt>
                <c:pt idx="10">
                  <c:v>46.987704062779613</c:v>
                </c:pt>
                <c:pt idx="11">
                  <c:v>49.974398309372262</c:v>
                </c:pt>
                <c:pt idx="12">
                  <c:v>53.014026468992427</c:v>
                </c:pt>
                <c:pt idx="13">
                  <c:v>55.655632321040102</c:v>
                </c:pt>
                <c:pt idx="14">
                  <c:v>57.930772621358614</c:v>
                </c:pt>
                <c:pt idx="15">
                  <c:v>60.446151450032929</c:v>
                </c:pt>
                <c:pt idx="16">
                  <c:v>62.104408071607367</c:v>
                </c:pt>
                <c:pt idx="17">
                  <c:v>64.514937034092483</c:v>
                </c:pt>
                <c:pt idx="18">
                  <c:v>69.822579774969782</c:v>
                </c:pt>
                <c:pt idx="19">
                  <c:v>74.469566562868678</c:v>
                </c:pt>
                <c:pt idx="20">
                  <c:v>78.706315524804111</c:v>
                </c:pt>
                <c:pt idx="21">
                  <c:v>81.947499737875333</c:v>
                </c:pt>
                <c:pt idx="22">
                  <c:v>84.322400105053447</c:v>
                </c:pt>
                <c:pt idx="23">
                  <c:v>86.240236492436054</c:v>
                </c:pt>
                <c:pt idx="24">
                  <c:v>88.796333715746925</c:v>
                </c:pt>
                <c:pt idx="25">
                  <c:v>90.237764885881617</c:v>
                </c:pt>
                <c:pt idx="26">
                  <c:v>90.542134885789991</c:v>
                </c:pt>
                <c:pt idx="27">
                  <c:v>91.505124918944944</c:v>
                </c:pt>
                <c:pt idx="28">
                  <c:v>95.254271105107406</c:v>
                </c:pt>
                <c:pt idx="29">
                  <c:v>97.129353178121605</c:v>
                </c:pt>
                <c:pt idx="30">
                  <c:v>97.137496857048902</c:v>
                </c:pt>
                <c:pt idx="31">
                  <c:v>98.649167257931694</c:v>
                </c:pt>
                <c:pt idx="32">
                  <c:v>100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39019392"/>
        <c:axId val="139021696"/>
      </c:scatterChart>
      <c:valAx>
        <c:axId val="139019392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 altLang="ja-JP" sz="2400" dirty="0"/>
                  <a:t>Reaction time [min]</a:t>
                </a:r>
                <a:endParaRPr lang="ja-JP" altLang="en-US" sz="2400" dirty="0"/>
              </a:p>
            </c:rich>
          </c:tx>
          <c:layout/>
          <c:overlay val="0"/>
        </c:title>
        <c:numFmt formatCode="General" sourceLinked="1"/>
        <c:majorTickMark val="none"/>
        <c:minorTickMark val="none"/>
        <c:tickLblPos val="nextTo"/>
        <c:crossAx val="139021696"/>
        <c:crosses val="autoZero"/>
        <c:crossBetween val="midCat"/>
        <c:majorUnit val="60"/>
      </c:valAx>
      <c:valAx>
        <c:axId val="139021696"/>
        <c:scaling>
          <c:orientation val="minMax"/>
          <c:max val="100"/>
        </c:scaling>
        <c:delete val="0"/>
        <c:axPos val="l"/>
        <c:majorGridlines/>
        <c:title>
          <c:tx>
            <c:rich>
              <a:bodyPr/>
              <a:lstStyle/>
              <a:p>
                <a:pPr>
                  <a:defRPr/>
                </a:pPr>
                <a:r>
                  <a:rPr lang="en-US" altLang="ja-JP" sz="2400" dirty="0" smtClean="0"/>
                  <a:t>Intensity </a:t>
                </a:r>
                <a:r>
                  <a:rPr lang="en-US" altLang="ja-JP" sz="2400" dirty="0"/>
                  <a:t>[%]</a:t>
                </a:r>
                <a:endParaRPr lang="ja-JP" altLang="en-US" sz="2400" dirty="0"/>
              </a:p>
            </c:rich>
          </c:tx>
          <c:layout/>
          <c:overlay val="0"/>
        </c:title>
        <c:numFmt formatCode="General" sourceLinked="1"/>
        <c:majorTickMark val="none"/>
        <c:minorTickMark val="none"/>
        <c:tickLblPos val="nextTo"/>
        <c:crossAx val="139019392"/>
        <c:crosses val="autoZero"/>
        <c:crossBetween val="midCat"/>
        <c:majorUnit val="10"/>
      </c:valAx>
    </c:plotArea>
    <c:legend>
      <c:legendPos val="r"/>
      <c:layout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altLang="ja-JP" sz="3600" dirty="0" smtClean="0"/>
              <a:t>Output</a:t>
            </a:r>
            <a:r>
              <a:rPr lang="en-US" altLang="ja-JP" sz="3600" baseline="0" dirty="0" smtClean="0"/>
              <a:t> B</a:t>
            </a:r>
          </a:p>
        </c:rich>
      </c:tx>
      <c:layout/>
      <c:overlay val="0"/>
    </c:title>
    <c:autoTitleDeleted val="0"/>
    <c:plotArea>
      <c:layout>
        <c:manualLayout>
          <c:layoutTarget val="inner"/>
          <c:xMode val="edge"/>
          <c:yMode val="edge"/>
          <c:x val="0.24216006507251128"/>
          <c:y val="0.17596028978277464"/>
          <c:w val="0.73252147042657456"/>
          <c:h val="0.60705891953449587"/>
        </c:manualLayout>
      </c:layout>
      <c:scatterChart>
        <c:scatterStyle val="lineMarker"/>
        <c:varyColors val="0"/>
        <c:ser>
          <c:idx val="1"/>
          <c:order val="0"/>
          <c:tx>
            <c:v>InputAB</c:v>
          </c:tx>
          <c:spPr>
            <a:ln w="28575">
              <a:noFill/>
            </a:ln>
          </c:spPr>
          <c:marker>
            <c:symbol val="circle"/>
            <c:size val="5"/>
            <c:spPr>
              <a:solidFill>
                <a:srgbClr val="00B0F0"/>
              </a:solidFill>
              <a:ln>
                <a:solidFill>
                  <a:srgbClr val="00B0F0"/>
                </a:solidFill>
              </a:ln>
            </c:spPr>
          </c:marker>
          <c:xVal>
            <c:numRef>
              <c:f>正規化!$C$3:$AH$3</c:f>
              <c:numCache>
                <c:formatCode>General</c:formatCode>
                <c:ptCount val="32"/>
                <c:pt idx="0">
                  <c:v>0</c:v>
                </c:pt>
                <c:pt idx="1">
                  <c:v>2</c:v>
                </c:pt>
                <c:pt idx="2">
                  <c:v>6</c:v>
                </c:pt>
                <c:pt idx="3">
                  <c:v>11</c:v>
                </c:pt>
                <c:pt idx="4">
                  <c:v>16</c:v>
                </c:pt>
                <c:pt idx="5">
                  <c:v>21</c:v>
                </c:pt>
                <c:pt idx="6">
                  <c:v>34</c:v>
                </c:pt>
                <c:pt idx="7">
                  <c:v>36</c:v>
                </c:pt>
                <c:pt idx="8">
                  <c:v>41</c:v>
                </c:pt>
                <c:pt idx="9">
                  <c:v>46</c:v>
                </c:pt>
                <c:pt idx="10">
                  <c:v>51</c:v>
                </c:pt>
                <c:pt idx="11">
                  <c:v>56</c:v>
                </c:pt>
                <c:pt idx="12">
                  <c:v>61</c:v>
                </c:pt>
                <c:pt idx="13">
                  <c:v>66</c:v>
                </c:pt>
                <c:pt idx="14">
                  <c:v>71</c:v>
                </c:pt>
                <c:pt idx="15">
                  <c:v>76</c:v>
                </c:pt>
                <c:pt idx="16">
                  <c:v>81</c:v>
                </c:pt>
                <c:pt idx="17">
                  <c:v>91</c:v>
                </c:pt>
                <c:pt idx="18">
                  <c:v>101</c:v>
                </c:pt>
                <c:pt idx="19">
                  <c:v>111</c:v>
                </c:pt>
                <c:pt idx="20">
                  <c:v>121</c:v>
                </c:pt>
                <c:pt idx="21">
                  <c:v>131</c:v>
                </c:pt>
                <c:pt idx="22">
                  <c:v>141</c:v>
                </c:pt>
                <c:pt idx="23">
                  <c:v>151</c:v>
                </c:pt>
                <c:pt idx="24">
                  <c:v>161</c:v>
                </c:pt>
                <c:pt idx="25">
                  <c:v>171</c:v>
                </c:pt>
                <c:pt idx="26">
                  <c:v>181</c:v>
                </c:pt>
                <c:pt idx="27">
                  <c:v>201</c:v>
                </c:pt>
                <c:pt idx="28">
                  <c:v>221</c:v>
                </c:pt>
                <c:pt idx="29">
                  <c:v>241</c:v>
                </c:pt>
                <c:pt idx="30">
                  <c:v>261</c:v>
                </c:pt>
                <c:pt idx="31">
                  <c:v>281</c:v>
                </c:pt>
              </c:numCache>
            </c:numRef>
          </c:xVal>
          <c:yVal>
            <c:numRef>
              <c:f>正規化!$C$4:$AH$4</c:f>
              <c:numCache>
                <c:formatCode>General</c:formatCode>
                <c:ptCount val="32"/>
                <c:pt idx="0">
                  <c:v>0</c:v>
                </c:pt>
                <c:pt idx="1">
                  <c:v>21.950244779698235</c:v>
                </c:pt>
                <c:pt idx="2">
                  <c:v>33.160155859726174</c:v>
                </c:pt>
                <c:pt idx="3">
                  <c:v>45.339194724747671</c:v>
                </c:pt>
                <c:pt idx="4">
                  <c:v>46.927765011489633</c:v>
                </c:pt>
                <c:pt idx="5">
                  <c:v>49.305624937556132</c:v>
                </c:pt>
                <c:pt idx="6">
                  <c:v>29.9230692376861</c:v>
                </c:pt>
                <c:pt idx="7">
                  <c:v>13.74762713557789</c:v>
                </c:pt>
                <c:pt idx="8">
                  <c:v>12.139074832650545</c:v>
                </c:pt>
                <c:pt idx="9">
                  <c:v>16.185433110200727</c:v>
                </c:pt>
                <c:pt idx="10">
                  <c:v>19.212708562293891</c:v>
                </c:pt>
                <c:pt idx="11">
                  <c:v>19.362573683684641</c:v>
                </c:pt>
                <c:pt idx="12">
                  <c:v>18.023778599260552</c:v>
                </c:pt>
                <c:pt idx="13">
                  <c:v>22.819462483764504</c:v>
                </c:pt>
                <c:pt idx="14">
                  <c:v>19.992007193525737</c:v>
                </c:pt>
                <c:pt idx="15">
                  <c:v>16.714956539114713</c:v>
                </c:pt>
                <c:pt idx="16">
                  <c:v>16.844839644320082</c:v>
                </c:pt>
                <c:pt idx="17">
                  <c:v>30.692376860825259</c:v>
                </c:pt>
                <c:pt idx="18">
                  <c:v>38.085722849435491</c:v>
                </c:pt>
                <c:pt idx="19">
                  <c:v>48.336497152562572</c:v>
                </c:pt>
                <c:pt idx="20">
                  <c:v>55.31022080127881</c:v>
                </c:pt>
                <c:pt idx="21">
                  <c:v>64.232191028074666</c:v>
                </c:pt>
                <c:pt idx="22">
                  <c:v>69.997002697572171</c:v>
                </c:pt>
                <c:pt idx="23">
                  <c:v>73.274053351983198</c:v>
                </c:pt>
                <c:pt idx="24">
                  <c:v>78.649215705864776</c:v>
                </c:pt>
                <c:pt idx="25">
                  <c:v>85.073433909481466</c:v>
                </c:pt>
                <c:pt idx="26">
                  <c:v>85.662903386951783</c:v>
                </c:pt>
                <c:pt idx="27">
                  <c:v>97.851933260065977</c:v>
                </c:pt>
                <c:pt idx="28">
                  <c:v>100</c:v>
                </c:pt>
                <c:pt idx="29">
                  <c:v>91.577580177839863</c:v>
                </c:pt>
                <c:pt idx="30">
                  <c:v>86.092516734938485</c:v>
                </c:pt>
                <c:pt idx="31">
                  <c:v>72.254970526526179</c:v>
                </c:pt>
              </c:numCache>
            </c:numRef>
          </c:yVal>
          <c:smooth val="0"/>
        </c:ser>
        <c:ser>
          <c:idx val="2"/>
          <c:order val="1"/>
          <c:tx>
            <c:v>InputBA</c:v>
          </c:tx>
          <c:spPr>
            <a:ln w="28575">
              <a:noFill/>
            </a:ln>
          </c:spPr>
          <c:marker>
            <c:symbol val="diamond"/>
            <c:size val="7"/>
            <c:spPr>
              <a:solidFill>
                <a:srgbClr val="0070C0"/>
              </a:solidFill>
              <a:ln>
                <a:solidFill>
                  <a:srgbClr val="0070C0"/>
                </a:solidFill>
              </a:ln>
            </c:spPr>
          </c:marker>
          <c:xVal>
            <c:numRef>
              <c:f>正規化!$C$5:$AI$5</c:f>
              <c:numCache>
                <c:formatCode>General</c:formatCode>
                <c:ptCount val="33"/>
                <c:pt idx="0">
                  <c:v>0</c:v>
                </c:pt>
                <c:pt idx="1">
                  <c:v>1</c:v>
                </c:pt>
                <c:pt idx="2">
                  <c:v>5</c:v>
                </c:pt>
                <c:pt idx="3">
                  <c:v>10</c:v>
                </c:pt>
                <c:pt idx="4">
                  <c:v>15</c:v>
                </c:pt>
                <c:pt idx="5">
                  <c:v>20</c:v>
                </c:pt>
                <c:pt idx="6">
                  <c:v>25</c:v>
                </c:pt>
                <c:pt idx="7">
                  <c:v>30</c:v>
                </c:pt>
                <c:pt idx="8">
                  <c:v>35</c:v>
                </c:pt>
                <c:pt idx="9">
                  <c:v>40</c:v>
                </c:pt>
                <c:pt idx="10">
                  <c:v>45</c:v>
                </c:pt>
                <c:pt idx="11">
                  <c:v>50</c:v>
                </c:pt>
                <c:pt idx="12">
                  <c:v>55</c:v>
                </c:pt>
                <c:pt idx="13">
                  <c:v>60</c:v>
                </c:pt>
                <c:pt idx="14">
                  <c:v>65</c:v>
                </c:pt>
                <c:pt idx="15">
                  <c:v>70</c:v>
                </c:pt>
                <c:pt idx="16">
                  <c:v>75</c:v>
                </c:pt>
                <c:pt idx="17">
                  <c:v>80</c:v>
                </c:pt>
                <c:pt idx="18">
                  <c:v>90</c:v>
                </c:pt>
                <c:pt idx="19">
                  <c:v>100</c:v>
                </c:pt>
                <c:pt idx="20">
                  <c:v>110</c:v>
                </c:pt>
                <c:pt idx="21">
                  <c:v>120</c:v>
                </c:pt>
                <c:pt idx="22">
                  <c:v>130</c:v>
                </c:pt>
                <c:pt idx="23">
                  <c:v>140</c:v>
                </c:pt>
                <c:pt idx="24">
                  <c:v>150</c:v>
                </c:pt>
                <c:pt idx="25">
                  <c:v>160</c:v>
                </c:pt>
                <c:pt idx="26">
                  <c:v>170</c:v>
                </c:pt>
                <c:pt idx="27">
                  <c:v>180</c:v>
                </c:pt>
                <c:pt idx="28">
                  <c:v>200</c:v>
                </c:pt>
                <c:pt idx="29">
                  <c:v>220</c:v>
                </c:pt>
                <c:pt idx="30">
                  <c:v>240</c:v>
                </c:pt>
                <c:pt idx="31">
                  <c:v>260</c:v>
                </c:pt>
                <c:pt idx="32">
                  <c:v>280</c:v>
                </c:pt>
              </c:numCache>
            </c:numRef>
          </c:xVal>
          <c:yVal>
            <c:numRef>
              <c:f>正規化!$C$6:$AI$6</c:f>
              <c:numCache>
                <c:formatCode>General</c:formatCode>
                <c:ptCount val="33"/>
                <c:pt idx="0">
                  <c:v>0</c:v>
                </c:pt>
                <c:pt idx="1">
                  <c:v>25.111808838830886</c:v>
                </c:pt>
                <c:pt idx="2">
                  <c:v>52.42876179697339</c:v>
                </c:pt>
                <c:pt idx="3">
                  <c:v>68.191526259104322</c:v>
                </c:pt>
                <c:pt idx="4">
                  <c:v>72.882933863930901</c:v>
                </c:pt>
                <c:pt idx="5">
                  <c:v>77.382669173618453</c:v>
                </c:pt>
                <c:pt idx="6">
                  <c:v>80.54069841733444</c:v>
                </c:pt>
                <c:pt idx="7">
                  <c:v>81.35302385863713</c:v>
                </c:pt>
                <c:pt idx="8">
                  <c:v>72.262280717767069</c:v>
                </c:pt>
                <c:pt idx="9">
                  <c:v>70.336430514229292</c:v>
                </c:pt>
                <c:pt idx="10">
                  <c:v>68.8486884138661</c:v>
                </c:pt>
                <c:pt idx="11">
                  <c:v>65.572004892207133</c:v>
                </c:pt>
                <c:pt idx="12">
                  <c:v>60.442489184206153</c:v>
                </c:pt>
                <c:pt idx="13">
                  <c:v>62.158412588306163</c:v>
                </c:pt>
                <c:pt idx="14">
                  <c:v>60.542888957850224</c:v>
                </c:pt>
                <c:pt idx="15">
                  <c:v>61.437359668498104</c:v>
                </c:pt>
                <c:pt idx="16">
                  <c:v>55.623300049287153</c:v>
                </c:pt>
                <c:pt idx="17">
                  <c:v>60.515507201401888</c:v>
                </c:pt>
                <c:pt idx="18">
                  <c:v>67.589127617239541</c:v>
                </c:pt>
                <c:pt idx="19">
                  <c:v>84.04556324273004</c:v>
                </c:pt>
                <c:pt idx="20">
                  <c:v>94.049031598546875</c:v>
                </c:pt>
                <c:pt idx="21">
                  <c:v>99.351965097387676</c:v>
                </c:pt>
                <c:pt idx="22">
                  <c:v>100</c:v>
                </c:pt>
                <c:pt idx="23">
                  <c:v>88.682207334659779</c:v>
                </c:pt>
                <c:pt idx="24">
                  <c:v>97.179679085814357</c:v>
                </c:pt>
                <c:pt idx="25">
                  <c:v>89.905259122688392</c:v>
                </c:pt>
                <c:pt idx="26">
                  <c:v>84.684470893192767</c:v>
                </c:pt>
                <c:pt idx="27">
                  <c:v>74.544093755134071</c:v>
                </c:pt>
                <c:pt idx="28">
                  <c:v>80.659352695277562</c:v>
                </c:pt>
                <c:pt idx="29">
                  <c:v>78.943429291177551</c:v>
                </c:pt>
                <c:pt idx="30">
                  <c:v>65.498986875011411</c:v>
                </c:pt>
                <c:pt idx="31">
                  <c:v>63.801317975210281</c:v>
                </c:pt>
                <c:pt idx="32">
                  <c:v>61.921104032419905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39051392"/>
        <c:axId val="139053696"/>
      </c:scatterChart>
      <c:valAx>
        <c:axId val="139051392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 altLang="ja-JP" sz="2400" dirty="0"/>
                  <a:t>Reaction time [min]</a:t>
                </a:r>
                <a:endParaRPr lang="ja-JP" altLang="en-US" dirty="0"/>
              </a:p>
            </c:rich>
          </c:tx>
          <c:layout/>
          <c:overlay val="0"/>
        </c:title>
        <c:numFmt formatCode="General" sourceLinked="1"/>
        <c:majorTickMark val="none"/>
        <c:minorTickMark val="none"/>
        <c:tickLblPos val="nextTo"/>
        <c:crossAx val="139053696"/>
        <c:crosses val="autoZero"/>
        <c:crossBetween val="midCat"/>
        <c:majorUnit val="60"/>
      </c:valAx>
      <c:valAx>
        <c:axId val="139053696"/>
        <c:scaling>
          <c:orientation val="minMax"/>
          <c:max val="100"/>
        </c:scaling>
        <c:delete val="0"/>
        <c:axPos val="l"/>
        <c:majorGridlines/>
        <c:title>
          <c:tx>
            <c:rich>
              <a:bodyPr/>
              <a:lstStyle/>
              <a:p>
                <a:pPr>
                  <a:defRPr/>
                </a:pPr>
                <a:r>
                  <a:rPr lang="en-US" altLang="ja-JP" sz="2400" dirty="0" smtClean="0"/>
                  <a:t>Intensity</a:t>
                </a:r>
                <a:r>
                  <a:rPr lang="en-US" altLang="ja-JP" sz="2400" baseline="0" dirty="0" smtClean="0"/>
                  <a:t> </a:t>
                </a:r>
                <a:r>
                  <a:rPr lang="en-US" altLang="ja-JP" sz="2400" dirty="0" smtClean="0"/>
                  <a:t>[%]</a:t>
                </a:r>
                <a:endParaRPr lang="ja-JP" altLang="en-US" sz="2400" dirty="0"/>
              </a:p>
            </c:rich>
          </c:tx>
          <c:layout/>
          <c:overlay val="0"/>
        </c:title>
        <c:numFmt formatCode="General" sourceLinked="1"/>
        <c:majorTickMark val="none"/>
        <c:minorTickMark val="none"/>
        <c:tickLblPos val="nextTo"/>
        <c:crossAx val="139051392"/>
        <c:crosses val="autoZero"/>
        <c:crossBetween val="midCat"/>
        <c:majorUnit val="10"/>
      </c:valAx>
    </c:plotArea>
    <c:legend>
      <c:legendPos val="r"/>
      <c:layout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altLang="ja-JP" sz="3600" dirty="0" smtClean="0"/>
              <a:t>Output-A</a:t>
            </a:r>
            <a:endParaRPr lang="ja-JP" altLang="en-US" sz="3600" dirty="0"/>
          </a:p>
        </c:rich>
      </c:tx>
      <c:layout/>
      <c:overlay val="0"/>
    </c:title>
    <c:autoTitleDeleted val="0"/>
    <c:plotArea>
      <c:layout>
        <c:manualLayout>
          <c:layoutTarget val="inner"/>
          <c:xMode val="edge"/>
          <c:yMode val="edge"/>
          <c:x val="0.12706884882114688"/>
          <c:y val="0.17904473884066976"/>
          <c:w val="0.73252147042657456"/>
          <c:h val="0.60705891953449587"/>
        </c:manualLayout>
      </c:layout>
      <c:scatterChart>
        <c:scatterStyle val="lineMarker"/>
        <c:varyColors val="0"/>
        <c:ser>
          <c:idx val="0"/>
          <c:order val="0"/>
          <c:tx>
            <c:v>InputAB</c:v>
          </c:tx>
          <c:spPr>
            <a:ln w="28575">
              <a:noFill/>
            </a:ln>
          </c:spPr>
          <c:marker>
            <c:spPr>
              <a:solidFill>
                <a:srgbClr val="7030A0"/>
              </a:solidFill>
              <a:ln>
                <a:noFill/>
              </a:ln>
            </c:spPr>
          </c:marker>
          <c:xVal>
            <c:numRef>
              <c:f>正規化!$C$1:$AH$1</c:f>
              <c:numCache>
                <c:formatCode>General</c:formatCode>
                <c:ptCount val="32"/>
                <c:pt idx="0">
                  <c:v>0</c:v>
                </c:pt>
                <c:pt idx="1">
                  <c:v>1</c:v>
                </c:pt>
                <c:pt idx="2">
                  <c:v>5</c:v>
                </c:pt>
                <c:pt idx="3">
                  <c:v>10</c:v>
                </c:pt>
                <c:pt idx="4">
                  <c:v>15</c:v>
                </c:pt>
                <c:pt idx="5">
                  <c:v>20</c:v>
                </c:pt>
                <c:pt idx="6">
                  <c:v>33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90</c:v>
                </c:pt>
                <c:pt idx="18">
                  <c:v>100</c:v>
                </c:pt>
                <c:pt idx="19">
                  <c:v>110</c:v>
                </c:pt>
                <c:pt idx="20">
                  <c:v>120</c:v>
                </c:pt>
                <c:pt idx="21">
                  <c:v>130</c:v>
                </c:pt>
                <c:pt idx="22">
                  <c:v>140</c:v>
                </c:pt>
                <c:pt idx="23">
                  <c:v>150</c:v>
                </c:pt>
                <c:pt idx="24">
                  <c:v>160</c:v>
                </c:pt>
                <c:pt idx="25">
                  <c:v>170</c:v>
                </c:pt>
                <c:pt idx="26">
                  <c:v>180</c:v>
                </c:pt>
                <c:pt idx="27">
                  <c:v>200</c:v>
                </c:pt>
                <c:pt idx="28">
                  <c:v>220</c:v>
                </c:pt>
                <c:pt idx="29">
                  <c:v>240</c:v>
                </c:pt>
                <c:pt idx="30">
                  <c:v>260</c:v>
                </c:pt>
                <c:pt idx="31">
                  <c:v>280</c:v>
                </c:pt>
              </c:numCache>
            </c:numRef>
          </c:xVal>
          <c:yVal>
            <c:numRef>
              <c:f>正規化!$C$2:$AH$2</c:f>
              <c:numCache>
                <c:formatCode>General</c:formatCode>
                <c:ptCount val="32"/>
                <c:pt idx="0">
                  <c:v>0</c:v>
                </c:pt>
                <c:pt idx="1">
                  <c:v>7.3820440085994266</c:v>
                </c:pt>
                <c:pt idx="2">
                  <c:v>27.844502671192533</c:v>
                </c:pt>
                <c:pt idx="3">
                  <c:v>45.600076587366836</c:v>
                </c:pt>
                <c:pt idx="4">
                  <c:v>59.273418980763658</c:v>
                </c:pt>
                <c:pt idx="5">
                  <c:v>67.821859449694784</c:v>
                </c:pt>
                <c:pt idx="6">
                  <c:v>79.76886432173356</c:v>
                </c:pt>
                <c:pt idx="7">
                  <c:v>81.985319367238517</c:v>
                </c:pt>
                <c:pt idx="8">
                  <c:v>84.473368200009574</c:v>
                </c:pt>
                <c:pt idx="9">
                  <c:v>86.525410148242358</c:v>
                </c:pt>
                <c:pt idx="10">
                  <c:v>88.099821643007161</c:v>
                </c:pt>
                <c:pt idx="11">
                  <c:v>89.314189266530278</c:v>
                </c:pt>
                <c:pt idx="12">
                  <c:v>90.144579466677214</c:v>
                </c:pt>
                <c:pt idx="13">
                  <c:v>90.943751990126884</c:v>
                </c:pt>
                <c:pt idx="14">
                  <c:v>91.091515659827238</c:v>
                </c:pt>
                <c:pt idx="15">
                  <c:v>91.238238740304325</c:v>
                </c:pt>
                <c:pt idx="16">
                  <c:v>91.472371315533721</c:v>
                </c:pt>
                <c:pt idx="17">
                  <c:v>93.098812271460588</c:v>
                </c:pt>
                <c:pt idx="18">
                  <c:v>94.047829643057085</c:v>
                </c:pt>
                <c:pt idx="19">
                  <c:v>94.765836207093898</c:v>
                </c:pt>
                <c:pt idx="20">
                  <c:v>95.570211676659795</c:v>
                </c:pt>
                <c:pt idx="21">
                  <c:v>96.182078139925963</c:v>
                </c:pt>
                <c:pt idx="22">
                  <c:v>96.797066370861828</c:v>
                </c:pt>
                <c:pt idx="23">
                  <c:v>97.428704029369584</c:v>
                </c:pt>
                <c:pt idx="24">
                  <c:v>98.030164600403339</c:v>
                </c:pt>
                <c:pt idx="25">
                  <c:v>98.066585223216791</c:v>
                </c:pt>
                <c:pt idx="26">
                  <c:v>98.541093909015061</c:v>
                </c:pt>
                <c:pt idx="27">
                  <c:v>99.800206869137597</c:v>
                </c:pt>
                <c:pt idx="28">
                  <c:v>100</c:v>
                </c:pt>
                <c:pt idx="29">
                  <c:v>99.643077896428096</c:v>
                </c:pt>
                <c:pt idx="30">
                  <c:v>99.020805540929487</c:v>
                </c:pt>
                <c:pt idx="31">
                  <c:v>98.604569851632803</c:v>
                </c:pt>
              </c:numCache>
            </c:numRef>
          </c:yVal>
          <c:smooth val="0"/>
        </c:ser>
        <c:ser>
          <c:idx val="3"/>
          <c:order val="1"/>
          <c:tx>
            <c:v>InputBA</c:v>
          </c:tx>
          <c:spPr>
            <a:ln w="28575">
              <a:noFill/>
            </a:ln>
          </c:spPr>
          <c:marker>
            <c:symbol val="circle"/>
            <c:size val="5"/>
            <c:spPr>
              <a:solidFill>
                <a:schemeClr val="accent6">
                  <a:lumMod val="75000"/>
                </a:schemeClr>
              </a:solidFill>
              <a:ln>
                <a:noFill/>
              </a:ln>
            </c:spPr>
          </c:marker>
          <c:xVal>
            <c:numRef>
              <c:f>正規化!$C$7:$AI$7</c:f>
              <c:numCache>
                <c:formatCode>General</c:formatCode>
                <c:ptCount val="33"/>
                <c:pt idx="0">
                  <c:v>0</c:v>
                </c:pt>
                <c:pt idx="1">
                  <c:v>2</c:v>
                </c:pt>
                <c:pt idx="2">
                  <c:v>6</c:v>
                </c:pt>
                <c:pt idx="3">
                  <c:v>11</c:v>
                </c:pt>
                <c:pt idx="4">
                  <c:v>16</c:v>
                </c:pt>
                <c:pt idx="5">
                  <c:v>21</c:v>
                </c:pt>
                <c:pt idx="6">
                  <c:v>26</c:v>
                </c:pt>
                <c:pt idx="7">
                  <c:v>31</c:v>
                </c:pt>
                <c:pt idx="8">
                  <c:v>36</c:v>
                </c:pt>
                <c:pt idx="9">
                  <c:v>41</c:v>
                </c:pt>
                <c:pt idx="10">
                  <c:v>46</c:v>
                </c:pt>
                <c:pt idx="11">
                  <c:v>51</c:v>
                </c:pt>
                <c:pt idx="12">
                  <c:v>56</c:v>
                </c:pt>
                <c:pt idx="13">
                  <c:v>61</c:v>
                </c:pt>
                <c:pt idx="14">
                  <c:v>66</c:v>
                </c:pt>
                <c:pt idx="15">
                  <c:v>71</c:v>
                </c:pt>
                <c:pt idx="16">
                  <c:v>76</c:v>
                </c:pt>
                <c:pt idx="17">
                  <c:v>81</c:v>
                </c:pt>
                <c:pt idx="18">
                  <c:v>91</c:v>
                </c:pt>
                <c:pt idx="19">
                  <c:v>101</c:v>
                </c:pt>
                <c:pt idx="20">
                  <c:v>111</c:v>
                </c:pt>
                <c:pt idx="21">
                  <c:v>121</c:v>
                </c:pt>
                <c:pt idx="22">
                  <c:v>131</c:v>
                </c:pt>
                <c:pt idx="23">
                  <c:v>141</c:v>
                </c:pt>
                <c:pt idx="24">
                  <c:v>151</c:v>
                </c:pt>
                <c:pt idx="25">
                  <c:v>161</c:v>
                </c:pt>
                <c:pt idx="26">
                  <c:v>171</c:v>
                </c:pt>
                <c:pt idx="27">
                  <c:v>181</c:v>
                </c:pt>
                <c:pt idx="28">
                  <c:v>201</c:v>
                </c:pt>
                <c:pt idx="29">
                  <c:v>221</c:v>
                </c:pt>
                <c:pt idx="30">
                  <c:v>241</c:v>
                </c:pt>
                <c:pt idx="31">
                  <c:v>261</c:v>
                </c:pt>
                <c:pt idx="32">
                  <c:v>281</c:v>
                </c:pt>
              </c:numCache>
            </c:numRef>
          </c:xVal>
          <c:yVal>
            <c:numRef>
              <c:f>正規化!$C$8:$AI$8</c:f>
              <c:numCache>
                <c:formatCode>General</c:formatCode>
                <c:ptCount val="33"/>
                <c:pt idx="0">
                  <c:v>0</c:v>
                </c:pt>
                <c:pt idx="1">
                  <c:v>4.1220248850468844</c:v>
                </c:pt>
                <c:pt idx="2">
                  <c:v>9.7623369101049882</c:v>
                </c:pt>
                <c:pt idx="3">
                  <c:v>16.147999148985555</c:v>
                </c:pt>
                <c:pt idx="4">
                  <c:v>21.798897956649157</c:v>
                </c:pt>
                <c:pt idx="5">
                  <c:v>27.16222310219198</c:v>
                </c:pt>
                <c:pt idx="6">
                  <c:v>31.830587047275078</c:v>
                </c:pt>
                <c:pt idx="7">
                  <c:v>36.421280654588912</c:v>
                </c:pt>
                <c:pt idx="8">
                  <c:v>40.018750820730148</c:v>
                </c:pt>
                <c:pt idx="9">
                  <c:v>43.499155602291225</c:v>
                </c:pt>
                <c:pt idx="10">
                  <c:v>46.987704062779613</c:v>
                </c:pt>
                <c:pt idx="11">
                  <c:v>49.974398309372262</c:v>
                </c:pt>
                <c:pt idx="12">
                  <c:v>53.014026468992427</c:v>
                </c:pt>
                <c:pt idx="13">
                  <c:v>55.655632321040102</c:v>
                </c:pt>
                <c:pt idx="14">
                  <c:v>57.930772621358614</c:v>
                </c:pt>
                <c:pt idx="15">
                  <c:v>60.446151450032929</c:v>
                </c:pt>
                <c:pt idx="16">
                  <c:v>62.104408071607367</c:v>
                </c:pt>
                <c:pt idx="17">
                  <c:v>64.514937034092483</c:v>
                </c:pt>
                <c:pt idx="18">
                  <c:v>69.822579774969782</c:v>
                </c:pt>
                <c:pt idx="19">
                  <c:v>74.469566562868678</c:v>
                </c:pt>
                <c:pt idx="20">
                  <c:v>78.706315524804111</c:v>
                </c:pt>
                <c:pt idx="21">
                  <c:v>81.947499737875333</c:v>
                </c:pt>
                <c:pt idx="22">
                  <c:v>84.322400105053447</c:v>
                </c:pt>
                <c:pt idx="23">
                  <c:v>86.240236492436054</c:v>
                </c:pt>
                <c:pt idx="24">
                  <c:v>88.796333715746925</c:v>
                </c:pt>
                <c:pt idx="25">
                  <c:v>90.237764885881617</c:v>
                </c:pt>
                <c:pt idx="26">
                  <c:v>90.542134885789991</c:v>
                </c:pt>
                <c:pt idx="27">
                  <c:v>91.505124918944944</c:v>
                </c:pt>
                <c:pt idx="28">
                  <c:v>95.254271105107406</c:v>
                </c:pt>
                <c:pt idx="29">
                  <c:v>97.129353178121605</c:v>
                </c:pt>
                <c:pt idx="30">
                  <c:v>97.137496857048902</c:v>
                </c:pt>
                <c:pt idx="31">
                  <c:v>98.649167257931694</c:v>
                </c:pt>
                <c:pt idx="32">
                  <c:v>100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38702848"/>
        <c:axId val="138705152"/>
      </c:scatterChart>
      <c:valAx>
        <c:axId val="138702848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 altLang="ja-JP" sz="2400" dirty="0"/>
                  <a:t>Reaction time [min]</a:t>
                </a:r>
                <a:endParaRPr lang="ja-JP" altLang="en-US" sz="2400" dirty="0"/>
              </a:p>
            </c:rich>
          </c:tx>
          <c:layout/>
          <c:overlay val="0"/>
        </c:title>
        <c:numFmt formatCode="General" sourceLinked="1"/>
        <c:majorTickMark val="none"/>
        <c:minorTickMark val="none"/>
        <c:tickLblPos val="nextTo"/>
        <c:txPr>
          <a:bodyPr/>
          <a:lstStyle/>
          <a:p>
            <a:pPr>
              <a:defRPr sz="1400"/>
            </a:pPr>
            <a:endParaRPr lang="ja-JP"/>
          </a:p>
        </c:txPr>
        <c:crossAx val="138705152"/>
        <c:crosses val="autoZero"/>
        <c:crossBetween val="midCat"/>
        <c:majorUnit val="60"/>
      </c:valAx>
      <c:valAx>
        <c:axId val="138705152"/>
        <c:scaling>
          <c:orientation val="minMax"/>
          <c:max val="100"/>
        </c:scaling>
        <c:delete val="0"/>
        <c:axPos val="l"/>
        <c:majorGridlines/>
        <c:title>
          <c:tx>
            <c:rich>
              <a:bodyPr/>
              <a:lstStyle/>
              <a:p>
                <a:pPr>
                  <a:defRPr/>
                </a:pPr>
                <a:r>
                  <a:rPr lang="en-US" altLang="ja-JP" sz="2400" dirty="0" smtClean="0"/>
                  <a:t>Intensity </a:t>
                </a:r>
                <a:r>
                  <a:rPr lang="en-US" altLang="ja-JP" sz="2400" dirty="0"/>
                  <a:t>[%]</a:t>
                </a:r>
                <a:endParaRPr lang="ja-JP" altLang="en-US" sz="2400" dirty="0"/>
              </a:p>
            </c:rich>
          </c:tx>
          <c:layout/>
          <c:overlay val="0"/>
        </c:title>
        <c:numFmt formatCode="General" sourceLinked="1"/>
        <c:majorTickMark val="none"/>
        <c:minorTickMark val="none"/>
        <c:tickLblPos val="nextTo"/>
        <c:txPr>
          <a:bodyPr/>
          <a:lstStyle/>
          <a:p>
            <a:pPr>
              <a:defRPr sz="1400"/>
            </a:pPr>
            <a:endParaRPr lang="ja-JP"/>
          </a:p>
        </c:txPr>
        <c:crossAx val="138702848"/>
        <c:crosses val="autoZero"/>
        <c:crossBetween val="midCat"/>
        <c:majorUnit val="10"/>
      </c:valAx>
      <c:spPr>
        <a:ln>
          <a:solidFill>
            <a:srgbClr val="212121"/>
          </a:solidFill>
        </a:ln>
      </c:spPr>
    </c:plotArea>
    <c:legend>
      <c:legendPos val="r"/>
      <c:layout>
        <c:manualLayout>
          <c:xMode val="edge"/>
          <c:yMode val="edge"/>
          <c:x val="0.85457023465990423"/>
          <c:y val="0.36779383445349034"/>
          <c:w val="0.14170781932501778"/>
          <c:h val="0.15628684793350414"/>
        </c:manualLayout>
      </c:layout>
      <c:overlay val="0"/>
      <c:txPr>
        <a:bodyPr/>
        <a:lstStyle/>
        <a:p>
          <a:pPr>
            <a:defRPr sz="1600"/>
          </a:pPr>
          <a:endParaRPr lang="ja-JP"/>
        </a:p>
      </c:txPr>
    </c:legend>
    <c:plotVisOnly val="1"/>
    <c:dispBlanksAs val="gap"/>
    <c:showDLblsOverMax val="0"/>
  </c:chart>
  <c:externalData r:id="rId1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altLang="ja-JP" sz="3600" dirty="0" smtClean="0"/>
              <a:t>Output</a:t>
            </a:r>
            <a:r>
              <a:rPr lang="en-US" altLang="ja-JP" sz="3600" baseline="0" dirty="0" smtClean="0"/>
              <a:t> B</a:t>
            </a:r>
          </a:p>
        </c:rich>
      </c:tx>
      <c:layout/>
      <c:overlay val="0"/>
    </c:title>
    <c:autoTitleDeleted val="0"/>
    <c:plotArea>
      <c:layout>
        <c:manualLayout>
          <c:layoutTarget val="inner"/>
          <c:xMode val="edge"/>
          <c:yMode val="edge"/>
          <c:x val="0.24216006507251128"/>
          <c:y val="0.17596028978277464"/>
          <c:w val="0.73252147042657456"/>
          <c:h val="0.60705891953449587"/>
        </c:manualLayout>
      </c:layout>
      <c:scatterChart>
        <c:scatterStyle val="lineMarker"/>
        <c:varyColors val="0"/>
        <c:ser>
          <c:idx val="1"/>
          <c:order val="0"/>
          <c:tx>
            <c:v>InputAB</c:v>
          </c:tx>
          <c:spPr>
            <a:ln w="28575">
              <a:noFill/>
            </a:ln>
          </c:spPr>
          <c:marker>
            <c:symbol val="circle"/>
            <c:size val="5"/>
            <c:spPr>
              <a:solidFill>
                <a:srgbClr val="00B0F0"/>
              </a:solidFill>
              <a:ln>
                <a:solidFill>
                  <a:srgbClr val="00B0F0"/>
                </a:solidFill>
              </a:ln>
            </c:spPr>
          </c:marker>
          <c:xVal>
            <c:numRef>
              <c:f>正規化!$C$3:$AH$3</c:f>
              <c:numCache>
                <c:formatCode>General</c:formatCode>
                <c:ptCount val="32"/>
                <c:pt idx="0">
                  <c:v>0</c:v>
                </c:pt>
                <c:pt idx="1">
                  <c:v>2</c:v>
                </c:pt>
                <c:pt idx="2">
                  <c:v>6</c:v>
                </c:pt>
                <c:pt idx="3">
                  <c:v>11</c:v>
                </c:pt>
                <c:pt idx="4">
                  <c:v>16</c:v>
                </c:pt>
                <c:pt idx="5">
                  <c:v>21</c:v>
                </c:pt>
                <c:pt idx="6">
                  <c:v>34</c:v>
                </c:pt>
                <c:pt idx="7">
                  <c:v>36</c:v>
                </c:pt>
                <c:pt idx="8">
                  <c:v>41</c:v>
                </c:pt>
                <c:pt idx="9">
                  <c:v>46</c:v>
                </c:pt>
                <c:pt idx="10">
                  <c:v>51</c:v>
                </c:pt>
                <c:pt idx="11">
                  <c:v>56</c:v>
                </c:pt>
                <c:pt idx="12">
                  <c:v>61</c:v>
                </c:pt>
                <c:pt idx="13">
                  <c:v>66</c:v>
                </c:pt>
                <c:pt idx="14">
                  <c:v>71</c:v>
                </c:pt>
                <c:pt idx="15">
                  <c:v>76</c:v>
                </c:pt>
                <c:pt idx="16">
                  <c:v>81</c:v>
                </c:pt>
                <c:pt idx="17">
                  <c:v>91</c:v>
                </c:pt>
                <c:pt idx="18">
                  <c:v>101</c:v>
                </c:pt>
                <c:pt idx="19">
                  <c:v>111</c:v>
                </c:pt>
                <c:pt idx="20">
                  <c:v>121</c:v>
                </c:pt>
                <c:pt idx="21">
                  <c:v>131</c:v>
                </c:pt>
                <c:pt idx="22">
                  <c:v>141</c:v>
                </c:pt>
                <c:pt idx="23">
                  <c:v>151</c:v>
                </c:pt>
                <c:pt idx="24">
                  <c:v>161</c:v>
                </c:pt>
                <c:pt idx="25">
                  <c:v>171</c:v>
                </c:pt>
                <c:pt idx="26">
                  <c:v>181</c:v>
                </c:pt>
                <c:pt idx="27">
                  <c:v>201</c:v>
                </c:pt>
                <c:pt idx="28">
                  <c:v>221</c:v>
                </c:pt>
                <c:pt idx="29">
                  <c:v>241</c:v>
                </c:pt>
                <c:pt idx="30">
                  <c:v>261</c:v>
                </c:pt>
                <c:pt idx="31">
                  <c:v>281</c:v>
                </c:pt>
              </c:numCache>
            </c:numRef>
          </c:xVal>
          <c:yVal>
            <c:numRef>
              <c:f>正規化!$C$4:$AH$4</c:f>
              <c:numCache>
                <c:formatCode>General</c:formatCode>
                <c:ptCount val="32"/>
                <c:pt idx="0">
                  <c:v>0</c:v>
                </c:pt>
                <c:pt idx="1">
                  <c:v>21.950244779698235</c:v>
                </c:pt>
                <c:pt idx="2">
                  <c:v>33.160155859726174</c:v>
                </c:pt>
                <c:pt idx="3">
                  <c:v>45.339194724747671</c:v>
                </c:pt>
                <c:pt idx="4">
                  <c:v>46.927765011489633</c:v>
                </c:pt>
                <c:pt idx="5">
                  <c:v>49.305624937556132</c:v>
                </c:pt>
                <c:pt idx="6">
                  <c:v>29.9230692376861</c:v>
                </c:pt>
                <c:pt idx="7">
                  <c:v>13.74762713557789</c:v>
                </c:pt>
                <c:pt idx="8">
                  <c:v>12.139074832650545</c:v>
                </c:pt>
                <c:pt idx="9">
                  <c:v>16.185433110200727</c:v>
                </c:pt>
                <c:pt idx="10">
                  <c:v>19.212708562293891</c:v>
                </c:pt>
                <c:pt idx="11">
                  <c:v>19.362573683684641</c:v>
                </c:pt>
                <c:pt idx="12">
                  <c:v>18.023778599260552</c:v>
                </c:pt>
                <c:pt idx="13">
                  <c:v>22.819462483764504</c:v>
                </c:pt>
                <c:pt idx="14">
                  <c:v>19.992007193525737</c:v>
                </c:pt>
                <c:pt idx="15">
                  <c:v>16.714956539114713</c:v>
                </c:pt>
                <c:pt idx="16">
                  <c:v>16.844839644320082</c:v>
                </c:pt>
                <c:pt idx="17">
                  <c:v>30.692376860825259</c:v>
                </c:pt>
                <c:pt idx="18">
                  <c:v>38.085722849435491</c:v>
                </c:pt>
                <c:pt idx="19">
                  <c:v>48.336497152562572</c:v>
                </c:pt>
                <c:pt idx="20">
                  <c:v>55.31022080127881</c:v>
                </c:pt>
                <c:pt idx="21">
                  <c:v>64.232191028074666</c:v>
                </c:pt>
                <c:pt idx="22">
                  <c:v>69.997002697572171</c:v>
                </c:pt>
                <c:pt idx="23">
                  <c:v>73.274053351983198</c:v>
                </c:pt>
                <c:pt idx="24">
                  <c:v>78.649215705864776</c:v>
                </c:pt>
                <c:pt idx="25">
                  <c:v>85.073433909481466</c:v>
                </c:pt>
                <c:pt idx="26">
                  <c:v>85.662903386951783</c:v>
                </c:pt>
                <c:pt idx="27">
                  <c:v>97.851933260065977</c:v>
                </c:pt>
                <c:pt idx="28">
                  <c:v>100</c:v>
                </c:pt>
                <c:pt idx="29">
                  <c:v>91.577580177839863</c:v>
                </c:pt>
                <c:pt idx="30">
                  <c:v>86.092516734938485</c:v>
                </c:pt>
                <c:pt idx="31">
                  <c:v>72.254970526526179</c:v>
                </c:pt>
              </c:numCache>
            </c:numRef>
          </c:yVal>
          <c:smooth val="0"/>
        </c:ser>
        <c:ser>
          <c:idx val="2"/>
          <c:order val="1"/>
          <c:tx>
            <c:v>InputBA</c:v>
          </c:tx>
          <c:spPr>
            <a:ln w="28575">
              <a:noFill/>
            </a:ln>
          </c:spPr>
          <c:marker>
            <c:symbol val="diamond"/>
            <c:size val="7"/>
            <c:spPr>
              <a:solidFill>
                <a:srgbClr val="0070C0"/>
              </a:solidFill>
              <a:ln>
                <a:solidFill>
                  <a:srgbClr val="0070C0"/>
                </a:solidFill>
              </a:ln>
            </c:spPr>
          </c:marker>
          <c:xVal>
            <c:numRef>
              <c:f>正規化!$C$5:$AI$5</c:f>
              <c:numCache>
                <c:formatCode>General</c:formatCode>
                <c:ptCount val="33"/>
                <c:pt idx="0">
                  <c:v>0</c:v>
                </c:pt>
                <c:pt idx="1">
                  <c:v>1</c:v>
                </c:pt>
                <c:pt idx="2">
                  <c:v>5</c:v>
                </c:pt>
                <c:pt idx="3">
                  <c:v>10</c:v>
                </c:pt>
                <c:pt idx="4">
                  <c:v>15</c:v>
                </c:pt>
                <c:pt idx="5">
                  <c:v>20</c:v>
                </c:pt>
                <c:pt idx="6">
                  <c:v>25</c:v>
                </c:pt>
                <c:pt idx="7">
                  <c:v>30</c:v>
                </c:pt>
                <c:pt idx="8">
                  <c:v>35</c:v>
                </c:pt>
                <c:pt idx="9">
                  <c:v>40</c:v>
                </c:pt>
                <c:pt idx="10">
                  <c:v>45</c:v>
                </c:pt>
                <c:pt idx="11">
                  <c:v>50</c:v>
                </c:pt>
                <c:pt idx="12">
                  <c:v>55</c:v>
                </c:pt>
                <c:pt idx="13">
                  <c:v>60</c:v>
                </c:pt>
                <c:pt idx="14">
                  <c:v>65</c:v>
                </c:pt>
                <c:pt idx="15">
                  <c:v>70</c:v>
                </c:pt>
                <c:pt idx="16">
                  <c:v>75</c:v>
                </c:pt>
                <c:pt idx="17">
                  <c:v>80</c:v>
                </c:pt>
                <c:pt idx="18">
                  <c:v>90</c:v>
                </c:pt>
                <c:pt idx="19">
                  <c:v>100</c:v>
                </c:pt>
                <c:pt idx="20">
                  <c:v>110</c:v>
                </c:pt>
                <c:pt idx="21">
                  <c:v>120</c:v>
                </c:pt>
                <c:pt idx="22">
                  <c:v>130</c:v>
                </c:pt>
                <c:pt idx="23">
                  <c:v>140</c:v>
                </c:pt>
                <c:pt idx="24">
                  <c:v>150</c:v>
                </c:pt>
                <c:pt idx="25">
                  <c:v>160</c:v>
                </c:pt>
                <c:pt idx="26">
                  <c:v>170</c:v>
                </c:pt>
                <c:pt idx="27">
                  <c:v>180</c:v>
                </c:pt>
                <c:pt idx="28">
                  <c:v>200</c:v>
                </c:pt>
                <c:pt idx="29">
                  <c:v>220</c:v>
                </c:pt>
                <c:pt idx="30">
                  <c:v>240</c:v>
                </c:pt>
                <c:pt idx="31">
                  <c:v>260</c:v>
                </c:pt>
                <c:pt idx="32">
                  <c:v>280</c:v>
                </c:pt>
              </c:numCache>
            </c:numRef>
          </c:xVal>
          <c:yVal>
            <c:numRef>
              <c:f>正規化!$C$6:$AI$6</c:f>
              <c:numCache>
                <c:formatCode>General</c:formatCode>
                <c:ptCount val="33"/>
                <c:pt idx="0">
                  <c:v>0</c:v>
                </c:pt>
                <c:pt idx="1">
                  <c:v>25.111808838830886</c:v>
                </c:pt>
                <c:pt idx="2">
                  <c:v>52.42876179697339</c:v>
                </c:pt>
                <c:pt idx="3">
                  <c:v>68.191526259104322</c:v>
                </c:pt>
                <c:pt idx="4">
                  <c:v>72.882933863930901</c:v>
                </c:pt>
                <c:pt idx="5">
                  <c:v>77.382669173618453</c:v>
                </c:pt>
                <c:pt idx="6">
                  <c:v>80.54069841733444</c:v>
                </c:pt>
                <c:pt idx="7">
                  <c:v>81.35302385863713</c:v>
                </c:pt>
                <c:pt idx="8">
                  <c:v>72.262280717767069</c:v>
                </c:pt>
                <c:pt idx="9">
                  <c:v>70.336430514229292</c:v>
                </c:pt>
                <c:pt idx="10">
                  <c:v>68.8486884138661</c:v>
                </c:pt>
                <c:pt idx="11">
                  <c:v>65.572004892207133</c:v>
                </c:pt>
                <c:pt idx="12">
                  <c:v>60.442489184206153</c:v>
                </c:pt>
                <c:pt idx="13">
                  <c:v>62.158412588306163</c:v>
                </c:pt>
                <c:pt idx="14">
                  <c:v>60.542888957850224</c:v>
                </c:pt>
                <c:pt idx="15">
                  <c:v>61.437359668498104</c:v>
                </c:pt>
                <c:pt idx="16">
                  <c:v>55.623300049287153</c:v>
                </c:pt>
                <c:pt idx="17">
                  <c:v>60.515507201401888</c:v>
                </c:pt>
                <c:pt idx="18">
                  <c:v>67.589127617239541</c:v>
                </c:pt>
                <c:pt idx="19">
                  <c:v>84.04556324273004</c:v>
                </c:pt>
                <c:pt idx="20">
                  <c:v>94.049031598546875</c:v>
                </c:pt>
                <c:pt idx="21">
                  <c:v>99.351965097387676</c:v>
                </c:pt>
                <c:pt idx="22">
                  <c:v>100</c:v>
                </c:pt>
                <c:pt idx="23">
                  <c:v>88.682207334659779</c:v>
                </c:pt>
                <c:pt idx="24">
                  <c:v>97.179679085814357</c:v>
                </c:pt>
                <c:pt idx="25">
                  <c:v>89.905259122688392</c:v>
                </c:pt>
                <c:pt idx="26">
                  <c:v>84.684470893192767</c:v>
                </c:pt>
                <c:pt idx="27">
                  <c:v>74.544093755134071</c:v>
                </c:pt>
                <c:pt idx="28">
                  <c:v>80.659352695277562</c:v>
                </c:pt>
                <c:pt idx="29">
                  <c:v>78.943429291177551</c:v>
                </c:pt>
                <c:pt idx="30">
                  <c:v>65.498986875011411</c:v>
                </c:pt>
                <c:pt idx="31">
                  <c:v>63.801317975210281</c:v>
                </c:pt>
                <c:pt idx="32">
                  <c:v>61.921104032419905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38746880"/>
        <c:axId val="138753536"/>
      </c:scatterChart>
      <c:valAx>
        <c:axId val="138746880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 altLang="ja-JP" sz="2400" dirty="0"/>
                  <a:t>Reaction time [min]</a:t>
                </a:r>
                <a:endParaRPr lang="ja-JP" altLang="en-US" dirty="0"/>
              </a:p>
            </c:rich>
          </c:tx>
          <c:layout/>
          <c:overlay val="0"/>
        </c:title>
        <c:numFmt formatCode="General" sourceLinked="1"/>
        <c:majorTickMark val="none"/>
        <c:minorTickMark val="none"/>
        <c:tickLblPos val="nextTo"/>
        <c:crossAx val="138753536"/>
        <c:crosses val="autoZero"/>
        <c:crossBetween val="midCat"/>
        <c:majorUnit val="60"/>
      </c:valAx>
      <c:valAx>
        <c:axId val="138753536"/>
        <c:scaling>
          <c:orientation val="minMax"/>
          <c:max val="100"/>
        </c:scaling>
        <c:delete val="0"/>
        <c:axPos val="l"/>
        <c:majorGridlines/>
        <c:title>
          <c:tx>
            <c:rich>
              <a:bodyPr/>
              <a:lstStyle/>
              <a:p>
                <a:pPr>
                  <a:defRPr/>
                </a:pPr>
                <a:r>
                  <a:rPr lang="en-US" altLang="ja-JP" sz="2400" dirty="0" smtClean="0"/>
                  <a:t>Intensity</a:t>
                </a:r>
                <a:r>
                  <a:rPr lang="en-US" altLang="ja-JP" sz="2400" baseline="0" dirty="0" smtClean="0"/>
                  <a:t> </a:t>
                </a:r>
                <a:r>
                  <a:rPr lang="en-US" altLang="ja-JP" sz="2400" dirty="0" smtClean="0"/>
                  <a:t>[%]</a:t>
                </a:r>
                <a:endParaRPr lang="ja-JP" altLang="en-US" sz="2400" dirty="0"/>
              </a:p>
            </c:rich>
          </c:tx>
          <c:layout/>
          <c:overlay val="0"/>
        </c:title>
        <c:numFmt formatCode="General" sourceLinked="1"/>
        <c:majorTickMark val="none"/>
        <c:minorTickMark val="none"/>
        <c:tickLblPos val="nextTo"/>
        <c:crossAx val="138746880"/>
        <c:crosses val="autoZero"/>
        <c:crossBetween val="midCat"/>
        <c:majorUnit val="10"/>
      </c:valAx>
    </c:plotArea>
    <c:legend>
      <c:legendPos val="r"/>
      <c:layout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altLang="ja-JP" sz="3600" dirty="0" smtClean="0"/>
              <a:t>Output</a:t>
            </a:r>
            <a:r>
              <a:rPr lang="en-US" altLang="ja-JP" sz="3600" baseline="0" dirty="0" smtClean="0"/>
              <a:t> B</a:t>
            </a:r>
          </a:p>
        </c:rich>
      </c:tx>
      <c:layout/>
      <c:overlay val="0"/>
    </c:title>
    <c:autoTitleDeleted val="0"/>
    <c:plotArea>
      <c:layout>
        <c:manualLayout>
          <c:layoutTarget val="inner"/>
          <c:xMode val="edge"/>
          <c:yMode val="edge"/>
          <c:x val="0.24216006507251128"/>
          <c:y val="0.17596028978277464"/>
          <c:w val="0.73252147042657456"/>
          <c:h val="0.60705891953449587"/>
        </c:manualLayout>
      </c:layout>
      <c:scatterChart>
        <c:scatterStyle val="lineMarker"/>
        <c:varyColors val="0"/>
        <c:ser>
          <c:idx val="1"/>
          <c:order val="0"/>
          <c:tx>
            <c:v>InputAB</c:v>
          </c:tx>
          <c:spPr>
            <a:ln w="28575">
              <a:noFill/>
            </a:ln>
          </c:spPr>
          <c:marker>
            <c:symbol val="circle"/>
            <c:size val="5"/>
            <c:spPr>
              <a:solidFill>
                <a:srgbClr val="00B0F0"/>
              </a:solidFill>
              <a:ln>
                <a:solidFill>
                  <a:srgbClr val="00B0F0"/>
                </a:solidFill>
              </a:ln>
            </c:spPr>
          </c:marker>
          <c:xVal>
            <c:numRef>
              <c:f>正規化!$C$3:$AH$3</c:f>
              <c:numCache>
                <c:formatCode>General</c:formatCode>
                <c:ptCount val="32"/>
                <c:pt idx="0">
                  <c:v>0</c:v>
                </c:pt>
                <c:pt idx="1">
                  <c:v>2</c:v>
                </c:pt>
                <c:pt idx="2">
                  <c:v>6</c:v>
                </c:pt>
                <c:pt idx="3">
                  <c:v>11</c:v>
                </c:pt>
                <c:pt idx="4">
                  <c:v>16</c:v>
                </c:pt>
                <c:pt idx="5">
                  <c:v>21</c:v>
                </c:pt>
                <c:pt idx="6">
                  <c:v>34</c:v>
                </c:pt>
                <c:pt idx="7">
                  <c:v>36</c:v>
                </c:pt>
                <c:pt idx="8">
                  <c:v>41</c:v>
                </c:pt>
                <c:pt idx="9">
                  <c:v>46</c:v>
                </c:pt>
                <c:pt idx="10">
                  <c:v>51</c:v>
                </c:pt>
                <c:pt idx="11">
                  <c:v>56</c:v>
                </c:pt>
                <c:pt idx="12">
                  <c:v>61</c:v>
                </c:pt>
                <c:pt idx="13">
                  <c:v>66</c:v>
                </c:pt>
                <c:pt idx="14">
                  <c:v>71</c:v>
                </c:pt>
                <c:pt idx="15">
                  <c:v>76</c:v>
                </c:pt>
                <c:pt idx="16">
                  <c:v>81</c:v>
                </c:pt>
                <c:pt idx="17">
                  <c:v>91</c:v>
                </c:pt>
                <c:pt idx="18">
                  <c:v>101</c:v>
                </c:pt>
                <c:pt idx="19">
                  <c:v>111</c:v>
                </c:pt>
                <c:pt idx="20">
                  <c:v>121</c:v>
                </c:pt>
                <c:pt idx="21">
                  <c:v>131</c:v>
                </c:pt>
                <c:pt idx="22">
                  <c:v>141</c:v>
                </c:pt>
                <c:pt idx="23">
                  <c:v>151</c:v>
                </c:pt>
                <c:pt idx="24">
                  <c:v>161</c:v>
                </c:pt>
                <c:pt idx="25">
                  <c:v>171</c:v>
                </c:pt>
                <c:pt idx="26">
                  <c:v>181</c:v>
                </c:pt>
                <c:pt idx="27">
                  <c:v>201</c:v>
                </c:pt>
                <c:pt idx="28">
                  <c:v>221</c:v>
                </c:pt>
                <c:pt idx="29">
                  <c:v>241</c:v>
                </c:pt>
                <c:pt idx="30">
                  <c:v>261</c:v>
                </c:pt>
                <c:pt idx="31">
                  <c:v>281</c:v>
                </c:pt>
              </c:numCache>
            </c:numRef>
          </c:xVal>
          <c:yVal>
            <c:numRef>
              <c:f>正規化!$C$4:$AH$4</c:f>
              <c:numCache>
                <c:formatCode>General</c:formatCode>
                <c:ptCount val="32"/>
                <c:pt idx="0">
                  <c:v>0</c:v>
                </c:pt>
                <c:pt idx="1">
                  <c:v>21.950244779698235</c:v>
                </c:pt>
                <c:pt idx="2">
                  <c:v>33.160155859726174</c:v>
                </c:pt>
                <c:pt idx="3">
                  <c:v>45.339194724747671</c:v>
                </c:pt>
                <c:pt idx="4">
                  <c:v>46.927765011489633</c:v>
                </c:pt>
                <c:pt idx="5">
                  <c:v>49.305624937556132</c:v>
                </c:pt>
                <c:pt idx="6">
                  <c:v>29.9230692376861</c:v>
                </c:pt>
                <c:pt idx="7">
                  <c:v>13.74762713557789</c:v>
                </c:pt>
                <c:pt idx="8">
                  <c:v>12.139074832650545</c:v>
                </c:pt>
                <c:pt idx="9">
                  <c:v>16.185433110200727</c:v>
                </c:pt>
                <c:pt idx="10">
                  <c:v>19.212708562293891</c:v>
                </c:pt>
                <c:pt idx="11">
                  <c:v>19.362573683684641</c:v>
                </c:pt>
                <c:pt idx="12">
                  <c:v>18.023778599260552</c:v>
                </c:pt>
                <c:pt idx="13">
                  <c:v>22.819462483764504</c:v>
                </c:pt>
                <c:pt idx="14">
                  <c:v>19.992007193525737</c:v>
                </c:pt>
                <c:pt idx="15">
                  <c:v>16.714956539114713</c:v>
                </c:pt>
                <c:pt idx="16">
                  <c:v>16.844839644320082</c:v>
                </c:pt>
                <c:pt idx="17">
                  <c:v>30.692376860825259</c:v>
                </c:pt>
                <c:pt idx="18">
                  <c:v>38.085722849435491</c:v>
                </c:pt>
                <c:pt idx="19">
                  <c:v>48.336497152562572</c:v>
                </c:pt>
                <c:pt idx="20">
                  <c:v>55.31022080127881</c:v>
                </c:pt>
                <c:pt idx="21">
                  <c:v>64.232191028074666</c:v>
                </c:pt>
                <c:pt idx="22">
                  <c:v>69.997002697572171</c:v>
                </c:pt>
                <c:pt idx="23">
                  <c:v>73.274053351983198</c:v>
                </c:pt>
                <c:pt idx="24">
                  <c:v>78.649215705864776</c:v>
                </c:pt>
                <c:pt idx="25">
                  <c:v>85.073433909481466</c:v>
                </c:pt>
                <c:pt idx="26">
                  <c:v>85.662903386951783</c:v>
                </c:pt>
                <c:pt idx="27">
                  <c:v>97.851933260065977</c:v>
                </c:pt>
                <c:pt idx="28">
                  <c:v>100</c:v>
                </c:pt>
                <c:pt idx="29">
                  <c:v>91.577580177839863</c:v>
                </c:pt>
                <c:pt idx="30">
                  <c:v>86.092516734938485</c:v>
                </c:pt>
                <c:pt idx="31">
                  <c:v>72.254970526526179</c:v>
                </c:pt>
              </c:numCache>
            </c:numRef>
          </c:yVal>
          <c:smooth val="0"/>
        </c:ser>
        <c:ser>
          <c:idx val="2"/>
          <c:order val="1"/>
          <c:tx>
            <c:v>InputBA</c:v>
          </c:tx>
          <c:spPr>
            <a:ln w="28575">
              <a:noFill/>
            </a:ln>
          </c:spPr>
          <c:marker>
            <c:symbol val="diamond"/>
            <c:size val="7"/>
            <c:spPr>
              <a:solidFill>
                <a:srgbClr val="0070C0"/>
              </a:solidFill>
              <a:ln>
                <a:solidFill>
                  <a:srgbClr val="0070C0"/>
                </a:solidFill>
              </a:ln>
            </c:spPr>
          </c:marker>
          <c:xVal>
            <c:numRef>
              <c:f>正規化!$C$5:$AI$5</c:f>
              <c:numCache>
                <c:formatCode>General</c:formatCode>
                <c:ptCount val="33"/>
                <c:pt idx="0">
                  <c:v>0</c:v>
                </c:pt>
                <c:pt idx="1">
                  <c:v>1</c:v>
                </c:pt>
                <c:pt idx="2">
                  <c:v>5</c:v>
                </c:pt>
                <c:pt idx="3">
                  <c:v>10</c:v>
                </c:pt>
                <c:pt idx="4">
                  <c:v>15</c:v>
                </c:pt>
                <c:pt idx="5">
                  <c:v>20</c:v>
                </c:pt>
                <c:pt idx="6">
                  <c:v>25</c:v>
                </c:pt>
                <c:pt idx="7">
                  <c:v>30</c:v>
                </c:pt>
                <c:pt idx="8">
                  <c:v>35</c:v>
                </c:pt>
                <c:pt idx="9">
                  <c:v>40</c:v>
                </c:pt>
                <c:pt idx="10">
                  <c:v>45</c:v>
                </c:pt>
                <c:pt idx="11">
                  <c:v>50</c:v>
                </c:pt>
                <c:pt idx="12">
                  <c:v>55</c:v>
                </c:pt>
                <c:pt idx="13">
                  <c:v>60</c:v>
                </c:pt>
                <c:pt idx="14">
                  <c:v>65</c:v>
                </c:pt>
                <c:pt idx="15">
                  <c:v>70</c:v>
                </c:pt>
                <c:pt idx="16">
                  <c:v>75</c:v>
                </c:pt>
                <c:pt idx="17">
                  <c:v>80</c:v>
                </c:pt>
                <c:pt idx="18">
                  <c:v>90</c:v>
                </c:pt>
                <c:pt idx="19">
                  <c:v>100</c:v>
                </c:pt>
                <c:pt idx="20">
                  <c:v>110</c:v>
                </c:pt>
                <c:pt idx="21">
                  <c:v>120</c:v>
                </c:pt>
                <c:pt idx="22">
                  <c:v>130</c:v>
                </c:pt>
                <c:pt idx="23">
                  <c:v>140</c:v>
                </c:pt>
                <c:pt idx="24">
                  <c:v>150</c:v>
                </c:pt>
                <c:pt idx="25">
                  <c:v>160</c:v>
                </c:pt>
                <c:pt idx="26">
                  <c:v>170</c:v>
                </c:pt>
                <c:pt idx="27">
                  <c:v>180</c:v>
                </c:pt>
                <c:pt idx="28">
                  <c:v>200</c:v>
                </c:pt>
                <c:pt idx="29">
                  <c:v>220</c:v>
                </c:pt>
                <c:pt idx="30">
                  <c:v>240</c:v>
                </c:pt>
                <c:pt idx="31">
                  <c:v>260</c:v>
                </c:pt>
                <c:pt idx="32">
                  <c:v>280</c:v>
                </c:pt>
              </c:numCache>
            </c:numRef>
          </c:xVal>
          <c:yVal>
            <c:numRef>
              <c:f>正規化!$C$6:$AI$6</c:f>
              <c:numCache>
                <c:formatCode>General</c:formatCode>
                <c:ptCount val="33"/>
                <c:pt idx="0">
                  <c:v>0</c:v>
                </c:pt>
                <c:pt idx="1">
                  <c:v>25.111808838830886</c:v>
                </c:pt>
                <c:pt idx="2">
                  <c:v>52.42876179697339</c:v>
                </c:pt>
                <c:pt idx="3">
                  <c:v>68.191526259104322</c:v>
                </c:pt>
                <c:pt idx="4">
                  <c:v>72.882933863930901</c:v>
                </c:pt>
                <c:pt idx="5">
                  <c:v>77.382669173618453</c:v>
                </c:pt>
                <c:pt idx="6">
                  <c:v>80.54069841733444</c:v>
                </c:pt>
                <c:pt idx="7">
                  <c:v>81.35302385863713</c:v>
                </c:pt>
                <c:pt idx="8">
                  <c:v>72.262280717767069</c:v>
                </c:pt>
                <c:pt idx="9">
                  <c:v>70.336430514229292</c:v>
                </c:pt>
                <c:pt idx="10">
                  <c:v>68.8486884138661</c:v>
                </c:pt>
                <c:pt idx="11">
                  <c:v>65.572004892207133</c:v>
                </c:pt>
                <c:pt idx="12">
                  <c:v>60.442489184206153</c:v>
                </c:pt>
                <c:pt idx="13">
                  <c:v>62.158412588306163</c:v>
                </c:pt>
                <c:pt idx="14">
                  <c:v>60.542888957850224</c:v>
                </c:pt>
                <c:pt idx="15">
                  <c:v>61.437359668498104</c:v>
                </c:pt>
                <c:pt idx="16">
                  <c:v>55.623300049287153</c:v>
                </c:pt>
                <c:pt idx="17">
                  <c:v>60.515507201401888</c:v>
                </c:pt>
                <c:pt idx="18">
                  <c:v>67.589127617239541</c:v>
                </c:pt>
                <c:pt idx="19">
                  <c:v>84.04556324273004</c:v>
                </c:pt>
                <c:pt idx="20">
                  <c:v>94.049031598546875</c:v>
                </c:pt>
                <c:pt idx="21">
                  <c:v>99.351965097387676</c:v>
                </c:pt>
                <c:pt idx="22">
                  <c:v>100</c:v>
                </c:pt>
                <c:pt idx="23">
                  <c:v>88.682207334659779</c:v>
                </c:pt>
                <c:pt idx="24">
                  <c:v>97.179679085814357</c:v>
                </c:pt>
                <c:pt idx="25">
                  <c:v>89.905259122688392</c:v>
                </c:pt>
                <c:pt idx="26">
                  <c:v>84.684470893192767</c:v>
                </c:pt>
                <c:pt idx="27">
                  <c:v>74.544093755134071</c:v>
                </c:pt>
                <c:pt idx="28">
                  <c:v>80.659352695277562</c:v>
                </c:pt>
                <c:pt idx="29">
                  <c:v>78.943429291177551</c:v>
                </c:pt>
                <c:pt idx="30">
                  <c:v>65.498986875011411</c:v>
                </c:pt>
                <c:pt idx="31">
                  <c:v>63.801317975210281</c:v>
                </c:pt>
                <c:pt idx="32">
                  <c:v>61.921104032419905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38779264"/>
        <c:axId val="138802304"/>
      </c:scatterChart>
      <c:valAx>
        <c:axId val="138779264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 altLang="ja-JP" sz="2400" dirty="0"/>
                  <a:t>Reaction time [min]</a:t>
                </a:r>
                <a:endParaRPr lang="ja-JP" altLang="en-US" dirty="0"/>
              </a:p>
            </c:rich>
          </c:tx>
          <c:layout/>
          <c:overlay val="0"/>
        </c:title>
        <c:numFmt formatCode="General" sourceLinked="1"/>
        <c:majorTickMark val="none"/>
        <c:minorTickMark val="none"/>
        <c:tickLblPos val="nextTo"/>
        <c:crossAx val="138802304"/>
        <c:crosses val="autoZero"/>
        <c:crossBetween val="midCat"/>
        <c:majorUnit val="60"/>
      </c:valAx>
      <c:valAx>
        <c:axId val="138802304"/>
        <c:scaling>
          <c:orientation val="minMax"/>
          <c:max val="100"/>
        </c:scaling>
        <c:delete val="0"/>
        <c:axPos val="l"/>
        <c:majorGridlines/>
        <c:title>
          <c:tx>
            <c:rich>
              <a:bodyPr/>
              <a:lstStyle/>
              <a:p>
                <a:pPr>
                  <a:defRPr/>
                </a:pPr>
                <a:r>
                  <a:rPr lang="en-US" altLang="ja-JP" sz="2400" dirty="0" smtClean="0"/>
                  <a:t>Intensity</a:t>
                </a:r>
                <a:r>
                  <a:rPr lang="en-US" altLang="ja-JP" sz="2400" baseline="0" dirty="0" smtClean="0"/>
                  <a:t> </a:t>
                </a:r>
                <a:r>
                  <a:rPr lang="en-US" altLang="ja-JP" sz="2400" dirty="0" smtClean="0"/>
                  <a:t>[%]</a:t>
                </a:r>
                <a:endParaRPr lang="ja-JP" altLang="en-US" sz="2400" dirty="0"/>
              </a:p>
            </c:rich>
          </c:tx>
          <c:layout/>
          <c:overlay val="0"/>
        </c:title>
        <c:numFmt formatCode="General" sourceLinked="1"/>
        <c:majorTickMark val="none"/>
        <c:minorTickMark val="none"/>
        <c:tickLblPos val="nextTo"/>
        <c:crossAx val="138779264"/>
        <c:crosses val="autoZero"/>
        <c:crossBetween val="midCat"/>
        <c:majorUnit val="10"/>
      </c:valAx>
    </c:plotArea>
    <c:legend>
      <c:legendPos val="r"/>
      <c:layout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altLang="en-US" sz="3600" dirty="0"/>
              <a:t>Input-</a:t>
            </a:r>
            <a:r>
              <a:rPr lang="en-US" altLang="en-US" sz="3600" dirty="0">
                <a:solidFill>
                  <a:srgbClr val="DB0015"/>
                </a:solidFill>
              </a:rPr>
              <a:t>A</a:t>
            </a:r>
            <a:r>
              <a:rPr lang="en-US" altLang="en-US" sz="3600" dirty="0">
                <a:solidFill>
                  <a:srgbClr val="6BBF3F"/>
                </a:solidFill>
              </a:rPr>
              <a:t>B</a:t>
            </a:r>
          </a:p>
        </c:rich>
      </c:tx>
      <c:layout/>
      <c:overlay val="0"/>
    </c:title>
    <c:autoTitleDeleted val="0"/>
    <c:plotArea>
      <c:layout>
        <c:manualLayout>
          <c:layoutTarget val="inner"/>
          <c:xMode val="edge"/>
          <c:yMode val="edge"/>
          <c:x val="0.13576685923786247"/>
          <c:y val="0.22464747474747473"/>
          <c:w val="0.64326170548951356"/>
          <c:h val="0.5914376262626263"/>
        </c:manualLayout>
      </c:layout>
      <c:scatterChart>
        <c:scatterStyle val="smoothMarker"/>
        <c:varyColors val="0"/>
        <c:ser>
          <c:idx val="0"/>
          <c:order val="0"/>
          <c:tx>
            <c:v>Output-A</c:v>
          </c:tx>
          <c:spPr>
            <a:ln>
              <a:solidFill>
                <a:srgbClr val="DB0015"/>
              </a:solidFill>
            </a:ln>
          </c:spPr>
          <c:marker>
            <c:spPr>
              <a:solidFill>
                <a:srgbClr val="DB0015"/>
              </a:solidFill>
              <a:ln>
                <a:solidFill>
                  <a:srgbClr val="DB0015"/>
                </a:solidFill>
              </a:ln>
            </c:spPr>
          </c:marker>
          <c:xVal>
            <c:numRef>
              <c:f>Sheet1!$A$25:$A$36</c:f>
              <c:numCache>
                <c:formatCode>General</c:formatCode>
                <c:ptCount val="12"/>
                <c:pt idx="0">
                  <c:v>0.16666666666666666</c:v>
                </c:pt>
                <c:pt idx="1">
                  <c:v>0.5</c:v>
                </c:pt>
                <c:pt idx="2">
                  <c:v>1</c:v>
                </c:pt>
                <c:pt idx="3">
                  <c:v>2</c:v>
                </c:pt>
                <c:pt idx="4">
                  <c:v>5</c:v>
                </c:pt>
                <c:pt idx="5">
                  <c:v>10</c:v>
                </c:pt>
                <c:pt idx="6">
                  <c:v>12</c:v>
                </c:pt>
                <c:pt idx="7">
                  <c:v>15</c:v>
                </c:pt>
                <c:pt idx="8">
                  <c:v>20</c:v>
                </c:pt>
                <c:pt idx="9">
                  <c:v>25</c:v>
                </c:pt>
                <c:pt idx="10">
                  <c:v>30</c:v>
                </c:pt>
                <c:pt idx="11">
                  <c:v>40</c:v>
                </c:pt>
              </c:numCache>
            </c:numRef>
          </c:xVal>
          <c:yVal>
            <c:numRef>
              <c:f>Sheet1!$B$25:$B$36</c:f>
              <c:numCache>
                <c:formatCode>General</c:formatCode>
                <c:ptCount val="12"/>
                <c:pt idx="0">
                  <c:v>0.73673599999999995</c:v>
                </c:pt>
                <c:pt idx="1">
                  <c:v>8.7682260000000003</c:v>
                </c:pt>
                <c:pt idx="2">
                  <c:v>46.614144000000003</c:v>
                </c:pt>
                <c:pt idx="3">
                  <c:v>90.225787999999994</c:v>
                </c:pt>
                <c:pt idx="4">
                  <c:v>93.348675999999998</c:v>
                </c:pt>
                <c:pt idx="5">
                  <c:v>93.382423000000003</c:v>
                </c:pt>
                <c:pt idx="6">
                  <c:v>94.902445</c:v>
                </c:pt>
                <c:pt idx="7">
                  <c:v>94.866400999999996</c:v>
                </c:pt>
                <c:pt idx="8">
                  <c:v>96.329020999999997</c:v>
                </c:pt>
                <c:pt idx="9">
                  <c:v>97.041139999999999</c:v>
                </c:pt>
                <c:pt idx="10">
                  <c:v>97.069973000000005</c:v>
                </c:pt>
                <c:pt idx="11">
                  <c:v>95.608023000000003</c:v>
                </c:pt>
              </c:numCache>
            </c:numRef>
          </c:yVal>
          <c:smooth val="1"/>
        </c:ser>
        <c:ser>
          <c:idx val="1"/>
          <c:order val="1"/>
          <c:tx>
            <c:v>Output-B</c:v>
          </c:tx>
          <c:spPr>
            <a:ln>
              <a:solidFill>
                <a:srgbClr val="6BBF3F"/>
              </a:solidFill>
            </a:ln>
          </c:spPr>
          <c:marker>
            <c:spPr>
              <a:solidFill>
                <a:srgbClr val="6BBF3F"/>
              </a:solidFill>
              <a:ln>
                <a:solidFill>
                  <a:srgbClr val="6BBF3F"/>
                </a:solidFill>
              </a:ln>
            </c:spPr>
          </c:marker>
          <c:xVal>
            <c:numRef>
              <c:f>Sheet1!$A$25:$A$36</c:f>
              <c:numCache>
                <c:formatCode>General</c:formatCode>
                <c:ptCount val="12"/>
                <c:pt idx="0">
                  <c:v>0.16666666666666666</c:v>
                </c:pt>
                <c:pt idx="1">
                  <c:v>0.5</c:v>
                </c:pt>
                <c:pt idx="2">
                  <c:v>1</c:v>
                </c:pt>
                <c:pt idx="3">
                  <c:v>2</c:v>
                </c:pt>
                <c:pt idx="4">
                  <c:v>5</c:v>
                </c:pt>
                <c:pt idx="5">
                  <c:v>10</c:v>
                </c:pt>
                <c:pt idx="6">
                  <c:v>12</c:v>
                </c:pt>
                <c:pt idx="7">
                  <c:v>15</c:v>
                </c:pt>
                <c:pt idx="8">
                  <c:v>20</c:v>
                </c:pt>
                <c:pt idx="9">
                  <c:v>25</c:v>
                </c:pt>
                <c:pt idx="10">
                  <c:v>30</c:v>
                </c:pt>
                <c:pt idx="11">
                  <c:v>40</c:v>
                </c:pt>
              </c:numCache>
            </c:numRef>
          </c:xVal>
          <c:yVal>
            <c:numRef>
              <c:f>Sheet1!$C$25:$C$36</c:f>
              <c:numCache>
                <c:formatCode>General</c:formatCode>
                <c:ptCount val="12"/>
                <c:pt idx="0">
                  <c:v>3.6982439999999999</c:v>
                </c:pt>
                <c:pt idx="1">
                  <c:v>5.2215509999999998</c:v>
                </c:pt>
                <c:pt idx="2">
                  <c:v>4.5453720000000004</c:v>
                </c:pt>
                <c:pt idx="3">
                  <c:v>4.826441</c:v>
                </c:pt>
                <c:pt idx="4">
                  <c:v>8.2334990000000001</c:v>
                </c:pt>
                <c:pt idx="5">
                  <c:v>40.398454999999998</c:v>
                </c:pt>
                <c:pt idx="6">
                  <c:v>53.780419999999999</c:v>
                </c:pt>
                <c:pt idx="7">
                  <c:v>82.324584999999999</c:v>
                </c:pt>
                <c:pt idx="8">
                  <c:v>94.688751999999994</c:v>
                </c:pt>
                <c:pt idx="9">
                  <c:v>96.124733000000006</c:v>
                </c:pt>
                <c:pt idx="10">
                  <c:v>96.312976000000006</c:v>
                </c:pt>
                <c:pt idx="11">
                  <c:v>96.450046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13266688"/>
        <c:axId val="113268992"/>
      </c:scatterChart>
      <c:valAx>
        <c:axId val="113266688"/>
        <c:scaling>
          <c:orientation val="minMax"/>
          <c:max val="40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 altLang="ja-JP" sz="2400" dirty="0"/>
                  <a:t>Reaction</a:t>
                </a:r>
                <a:r>
                  <a:rPr lang="en-US" altLang="ja-JP" sz="2400" baseline="0" dirty="0"/>
                  <a:t> time [min]</a:t>
                </a:r>
                <a:endParaRPr lang="ja-JP" altLang="en-US" sz="2400" dirty="0"/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crossAx val="113268992"/>
        <c:crosses val="autoZero"/>
        <c:crossBetween val="midCat"/>
      </c:valAx>
      <c:valAx>
        <c:axId val="113268992"/>
        <c:scaling>
          <c:orientation val="minMax"/>
          <c:max val="100"/>
          <c:min val="0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altLang="en-US" sz="2400" dirty="0"/>
                  <a:t>Raito</a:t>
                </a:r>
                <a:r>
                  <a:rPr lang="en-US" altLang="en-US" sz="2400" baseline="0" dirty="0"/>
                  <a:t> of Output [%]</a:t>
                </a:r>
                <a:endParaRPr lang="en-US" altLang="en-US" sz="2400" dirty="0"/>
              </a:p>
            </c:rich>
          </c:tx>
          <c:layout/>
          <c:overlay val="0"/>
        </c:title>
        <c:numFmt formatCode="General" sourceLinked="1"/>
        <c:majorTickMark val="none"/>
        <c:minorTickMark val="none"/>
        <c:tickLblPos val="nextTo"/>
        <c:crossAx val="113266688"/>
        <c:crosses val="autoZero"/>
        <c:crossBetween val="midCat"/>
        <c:majorUnit val="10"/>
      </c:valAx>
    </c:plotArea>
    <c:legend>
      <c:legendPos val="r"/>
      <c:layout>
        <c:manualLayout>
          <c:xMode val="edge"/>
          <c:yMode val="edge"/>
          <c:x val="0.58124020170598334"/>
          <c:y val="0.44592196969696968"/>
          <c:w val="0.17772176548284757"/>
          <c:h val="0.16250000000000001"/>
        </c:manualLayout>
      </c:layout>
      <c:overlay val="0"/>
      <c:txPr>
        <a:bodyPr/>
        <a:lstStyle/>
        <a:p>
          <a:pPr>
            <a:defRPr sz="1600"/>
          </a:pPr>
          <a:endParaRPr lang="ja-JP"/>
        </a:p>
      </c:txPr>
    </c:legend>
    <c:plotVisOnly val="1"/>
    <c:dispBlanksAs val="gap"/>
    <c:showDLblsOverMax val="0"/>
  </c:chart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 sz="3600"/>
            </a:pPr>
            <a:r>
              <a:rPr lang="en-US" altLang="ja-JP" sz="2400" b="1" i="0" baseline="0" dirty="0" smtClean="0">
                <a:effectLst/>
              </a:rPr>
              <a:t>Input-</a:t>
            </a:r>
            <a:r>
              <a:rPr lang="en-US" altLang="ja-JP" sz="2400" b="1" i="0" baseline="0" dirty="0" smtClean="0">
                <a:solidFill>
                  <a:srgbClr val="6BBF3F"/>
                </a:solidFill>
                <a:effectLst/>
              </a:rPr>
              <a:t>B</a:t>
            </a:r>
            <a:r>
              <a:rPr lang="en-US" altLang="ja-JP" sz="2400" b="1" i="0" baseline="0" dirty="0" smtClean="0">
                <a:solidFill>
                  <a:srgbClr val="DB0015"/>
                </a:solidFill>
                <a:effectLst/>
              </a:rPr>
              <a:t>A</a:t>
            </a:r>
            <a:endParaRPr lang="ja-JP" altLang="ja-JP" sz="2400" dirty="0">
              <a:solidFill>
                <a:srgbClr val="DB0015"/>
              </a:solidFill>
              <a:effectLst/>
            </a:endParaRPr>
          </a:p>
        </c:rich>
      </c:tx>
      <c:layout>
        <c:manualLayout>
          <c:xMode val="edge"/>
          <c:yMode val="edge"/>
          <c:x val="0.35450370370370371"/>
          <c:y val="1.9242424242424241E-2"/>
        </c:manualLayout>
      </c:layout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v>Output-A</c:v>
          </c:tx>
          <c:spPr>
            <a:ln w="28575">
              <a:noFill/>
            </a:ln>
          </c:spPr>
          <c:marker>
            <c:spPr>
              <a:solidFill>
                <a:srgbClr val="DB0015"/>
              </a:solidFill>
              <a:ln>
                <a:solidFill>
                  <a:srgbClr val="DB0015"/>
                </a:solidFill>
              </a:ln>
            </c:spPr>
          </c:marker>
          <c:xVal>
            <c:numRef>
              <c:f>Sheet1!$A$25:$A$36</c:f>
              <c:numCache>
                <c:formatCode>General</c:formatCode>
                <c:ptCount val="12"/>
                <c:pt idx="0">
                  <c:v>0.16666666666666666</c:v>
                </c:pt>
                <c:pt idx="1">
                  <c:v>0.5</c:v>
                </c:pt>
                <c:pt idx="2">
                  <c:v>1</c:v>
                </c:pt>
                <c:pt idx="3">
                  <c:v>2</c:v>
                </c:pt>
                <c:pt idx="4">
                  <c:v>5</c:v>
                </c:pt>
                <c:pt idx="5">
                  <c:v>10</c:v>
                </c:pt>
                <c:pt idx="6">
                  <c:v>12</c:v>
                </c:pt>
                <c:pt idx="7">
                  <c:v>15</c:v>
                </c:pt>
                <c:pt idx="8">
                  <c:v>20</c:v>
                </c:pt>
                <c:pt idx="9">
                  <c:v>25</c:v>
                </c:pt>
                <c:pt idx="10">
                  <c:v>30</c:v>
                </c:pt>
                <c:pt idx="11">
                  <c:v>40</c:v>
                </c:pt>
              </c:numCache>
            </c:numRef>
          </c:xVal>
          <c:yVal>
            <c:numRef>
              <c:f>Sheet1!$D$25:$D$36</c:f>
              <c:numCache>
                <c:formatCode>General</c:formatCode>
                <c:ptCount val="12"/>
                <c:pt idx="0">
                  <c:v>0.38135200000000002</c:v>
                </c:pt>
                <c:pt idx="1">
                  <c:v>0.33432800000000001</c:v>
                </c:pt>
                <c:pt idx="2">
                  <c:v>0.36278899999999997</c:v>
                </c:pt>
                <c:pt idx="3">
                  <c:v>0.43710500000000002</c:v>
                </c:pt>
                <c:pt idx="4">
                  <c:v>0.52631899999999998</c:v>
                </c:pt>
                <c:pt idx="5">
                  <c:v>7.161842</c:v>
                </c:pt>
                <c:pt idx="6">
                  <c:v>16.465206999999999</c:v>
                </c:pt>
                <c:pt idx="7">
                  <c:v>53.475583999999998</c:v>
                </c:pt>
                <c:pt idx="8">
                  <c:v>92.465394000000003</c:v>
                </c:pt>
                <c:pt idx="9">
                  <c:v>95.714252000000002</c:v>
                </c:pt>
                <c:pt idx="10">
                  <c:v>96.235894999999999</c:v>
                </c:pt>
                <c:pt idx="11">
                  <c:v>96.704117999999994</c:v>
                </c:pt>
              </c:numCache>
            </c:numRef>
          </c:yVal>
          <c:smooth val="0"/>
        </c:ser>
        <c:ser>
          <c:idx val="1"/>
          <c:order val="1"/>
          <c:tx>
            <c:v>Output-B</c:v>
          </c:tx>
          <c:spPr>
            <a:ln w="28575">
              <a:noFill/>
            </a:ln>
          </c:spPr>
          <c:marker>
            <c:symbol val="circle"/>
            <c:size val="7"/>
            <c:spPr>
              <a:solidFill>
                <a:srgbClr val="6BBF3F"/>
              </a:solidFill>
              <a:ln>
                <a:solidFill>
                  <a:srgbClr val="6BBF3F"/>
                </a:solidFill>
              </a:ln>
            </c:spPr>
          </c:marker>
          <c:xVal>
            <c:numRef>
              <c:f>Sheet1!$A$25:$A$36</c:f>
              <c:numCache>
                <c:formatCode>General</c:formatCode>
                <c:ptCount val="12"/>
                <c:pt idx="0">
                  <c:v>0.16666666666666666</c:v>
                </c:pt>
                <c:pt idx="1">
                  <c:v>0.5</c:v>
                </c:pt>
                <c:pt idx="2">
                  <c:v>1</c:v>
                </c:pt>
                <c:pt idx="3">
                  <c:v>2</c:v>
                </c:pt>
                <c:pt idx="4">
                  <c:v>5</c:v>
                </c:pt>
                <c:pt idx="5">
                  <c:v>10</c:v>
                </c:pt>
                <c:pt idx="6">
                  <c:v>12</c:v>
                </c:pt>
                <c:pt idx="7">
                  <c:v>15</c:v>
                </c:pt>
                <c:pt idx="8">
                  <c:v>20</c:v>
                </c:pt>
                <c:pt idx="9">
                  <c:v>25</c:v>
                </c:pt>
                <c:pt idx="10">
                  <c:v>30</c:v>
                </c:pt>
                <c:pt idx="11">
                  <c:v>40</c:v>
                </c:pt>
              </c:numCache>
            </c:numRef>
          </c:xVal>
          <c:yVal>
            <c:numRef>
              <c:f>Sheet1!$E$25:$E$36</c:f>
              <c:numCache>
                <c:formatCode>General</c:formatCode>
                <c:ptCount val="12"/>
                <c:pt idx="0">
                  <c:v>5.5715680000000001</c:v>
                </c:pt>
                <c:pt idx="1">
                  <c:v>44.527613000000002</c:v>
                </c:pt>
                <c:pt idx="2">
                  <c:v>77.911306999999994</c:v>
                </c:pt>
                <c:pt idx="3">
                  <c:v>93.572637</c:v>
                </c:pt>
                <c:pt idx="4">
                  <c:v>95.623048999999995</c:v>
                </c:pt>
                <c:pt idx="5">
                  <c:v>95.379727000000003</c:v>
                </c:pt>
                <c:pt idx="6">
                  <c:v>95.281565000000001</c:v>
                </c:pt>
                <c:pt idx="7">
                  <c:v>95.380992000000006</c:v>
                </c:pt>
                <c:pt idx="8">
                  <c:v>95.687394999999995</c:v>
                </c:pt>
                <c:pt idx="9">
                  <c:v>95.974958000000001</c:v>
                </c:pt>
                <c:pt idx="10">
                  <c:v>95.835224999999994</c:v>
                </c:pt>
                <c:pt idx="11">
                  <c:v>95.902292000000003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13314816"/>
        <c:axId val="113321472"/>
      </c:scatterChart>
      <c:valAx>
        <c:axId val="113314816"/>
        <c:scaling>
          <c:orientation val="minMax"/>
          <c:max val="40"/>
        </c:scaling>
        <c:delete val="0"/>
        <c:axPos val="b"/>
        <c:title>
          <c:tx>
            <c:rich>
              <a:bodyPr/>
              <a:lstStyle/>
              <a:p>
                <a:pPr>
                  <a:defRPr sz="2400"/>
                </a:pPr>
                <a:r>
                  <a:rPr lang="en-US" altLang="ja-JP" sz="1400" b="1" dirty="0">
                    <a:solidFill>
                      <a:srgbClr val="212121"/>
                    </a:solidFill>
                  </a:rPr>
                  <a:t>Reaction</a:t>
                </a:r>
                <a:r>
                  <a:rPr lang="en-US" altLang="ja-JP" sz="1400" b="1" baseline="0" dirty="0">
                    <a:solidFill>
                      <a:srgbClr val="212121"/>
                    </a:solidFill>
                  </a:rPr>
                  <a:t> time [min]</a:t>
                </a:r>
                <a:endParaRPr lang="en-US" altLang="ja-JP" sz="1400" b="1" dirty="0">
                  <a:solidFill>
                    <a:srgbClr val="212121"/>
                  </a:solidFill>
                </a:endParaRPr>
              </a:p>
            </c:rich>
          </c:tx>
          <c:layout/>
          <c:overlay val="0"/>
        </c:title>
        <c:numFmt formatCode="General" sourceLinked="1"/>
        <c:majorTickMark val="none"/>
        <c:minorTickMark val="none"/>
        <c:tickLblPos val="nextTo"/>
        <c:crossAx val="113321472"/>
        <c:crosses val="autoZero"/>
        <c:crossBetween val="midCat"/>
      </c:valAx>
      <c:valAx>
        <c:axId val="113321472"/>
        <c:scaling>
          <c:orientation val="minMax"/>
          <c:max val="100"/>
          <c:min val="0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 sz="2400"/>
                </a:pPr>
                <a:r>
                  <a:rPr lang="en-US" altLang="en-US" sz="1400" dirty="0">
                    <a:solidFill>
                      <a:srgbClr val="212121"/>
                    </a:solidFill>
                  </a:rPr>
                  <a:t>Raito</a:t>
                </a:r>
                <a:r>
                  <a:rPr lang="en-US" altLang="en-US" sz="1400" baseline="0" dirty="0">
                    <a:solidFill>
                      <a:srgbClr val="212121"/>
                    </a:solidFill>
                  </a:rPr>
                  <a:t> of Output [%]</a:t>
                </a:r>
                <a:endParaRPr lang="en-US" altLang="en-US" sz="1400" dirty="0">
                  <a:solidFill>
                    <a:srgbClr val="212121"/>
                  </a:solidFill>
                </a:endParaRPr>
              </a:p>
            </c:rich>
          </c:tx>
          <c:layout/>
          <c:overlay val="0"/>
        </c:title>
        <c:numFmt formatCode="General" sourceLinked="1"/>
        <c:majorTickMark val="none"/>
        <c:minorTickMark val="none"/>
        <c:tickLblPos val="nextTo"/>
        <c:crossAx val="113314816"/>
        <c:crosses val="autoZero"/>
        <c:crossBetween val="midCat"/>
        <c:majorUnit val="10"/>
      </c:valAx>
    </c:plotArea>
    <c:legend>
      <c:legendPos val="r"/>
      <c:layout>
        <c:manualLayout>
          <c:xMode val="edge"/>
          <c:yMode val="edge"/>
          <c:x val="0.5772739197530864"/>
          <c:y val="0.41385126262626259"/>
          <c:w val="0.177741512345679"/>
          <c:h val="0.16250000000000001"/>
        </c:manualLayout>
      </c:layout>
      <c:overlay val="0"/>
      <c:txPr>
        <a:bodyPr/>
        <a:lstStyle/>
        <a:p>
          <a:pPr>
            <a:defRPr sz="1600"/>
          </a:pPr>
          <a:endParaRPr lang="ja-JP"/>
        </a:p>
      </c:txPr>
    </c:legend>
    <c:plotVisOnly val="1"/>
    <c:dispBlanksAs val="gap"/>
    <c:showDLblsOverMax val="0"/>
  </c:chart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/>
          <a:lstStyle/>
          <a:p>
            <a:pPr>
              <a:defRPr/>
            </a:pPr>
            <a:r>
              <a:rPr lang="en-US" altLang="en-US"/>
              <a:t>A then B</a:t>
            </a:r>
          </a:p>
        </c:rich>
      </c:tx>
      <c:layout>
        <c:manualLayout>
          <c:xMode val="edge"/>
          <c:yMode val="edge"/>
          <c:x val="0.40122913693350309"/>
          <c:y val="1.9231442508007453E-2"/>
        </c:manualLayout>
      </c:layout>
      <c:overlay val="0"/>
    </c:title>
    <c:autoTitleDeleted val="0"/>
    <c:plotArea>
      <c:layout>
        <c:manualLayout>
          <c:layoutTarget val="inner"/>
          <c:xMode val="edge"/>
          <c:yMode val="edge"/>
          <c:x val="0.17752619780597856"/>
          <c:y val="0.18049951348137588"/>
          <c:w val="0.63652425716139072"/>
          <c:h val="0.65821475263248364"/>
        </c:manualLayout>
      </c:layout>
      <c:scatterChart>
        <c:scatterStyle val="smoothMarker"/>
        <c:varyColors val="0"/>
        <c:ser>
          <c:idx val="0"/>
          <c:order val="0"/>
          <c:tx>
            <c:strRef>
              <c:f>Sheet1!$B$23</c:f>
              <c:strCache>
                <c:ptCount val="1"/>
                <c:pt idx="0">
                  <c:v>A(AB)</c:v>
                </c:pt>
              </c:strCache>
            </c:strRef>
          </c:tx>
          <c:xVal>
            <c:numRef>
              <c:f>Sheet1!$A$25:$A$36</c:f>
              <c:numCache>
                <c:formatCode>General</c:formatCode>
                <c:ptCount val="12"/>
                <c:pt idx="0">
                  <c:v>0.16666666666666666</c:v>
                </c:pt>
                <c:pt idx="1">
                  <c:v>0.5</c:v>
                </c:pt>
                <c:pt idx="2">
                  <c:v>1</c:v>
                </c:pt>
                <c:pt idx="3">
                  <c:v>2</c:v>
                </c:pt>
                <c:pt idx="4">
                  <c:v>5</c:v>
                </c:pt>
                <c:pt idx="5">
                  <c:v>10</c:v>
                </c:pt>
                <c:pt idx="6">
                  <c:v>12</c:v>
                </c:pt>
                <c:pt idx="7">
                  <c:v>15</c:v>
                </c:pt>
                <c:pt idx="8">
                  <c:v>20</c:v>
                </c:pt>
                <c:pt idx="9">
                  <c:v>25</c:v>
                </c:pt>
                <c:pt idx="10">
                  <c:v>30</c:v>
                </c:pt>
                <c:pt idx="11">
                  <c:v>40</c:v>
                </c:pt>
              </c:numCache>
            </c:numRef>
          </c:xVal>
          <c:yVal>
            <c:numRef>
              <c:f>Sheet1!$B$25:$B$36</c:f>
              <c:numCache>
                <c:formatCode>General</c:formatCode>
                <c:ptCount val="12"/>
                <c:pt idx="0">
                  <c:v>0.73673599999999995</c:v>
                </c:pt>
                <c:pt idx="1">
                  <c:v>8.7682260000000003</c:v>
                </c:pt>
                <c:pt idx="2">
                  <c:v>46.614144000000003</c:v>
                </c:pt>
                <c:pt idx="3">
                  <c:v>90.225787999999994</c:v>
                </c:pt>
                <c:pt idx="4">
                  <c:v>93.348675999999998</c:v>
                </c:pt>
                <c:pt idx="5">
                  <c:v>93.382423000000003</c:v>
                </c:pt>
                <c:pt idx="6">
                  <c:v>94.902445</c:v>
                </c:pt>
                <c:pt idx="7">
                  <c:v>94.866400999999996</c:v>
                </c:pt>
                <c:pt idx="8">
                  <c:v>96.329020999999997</c:v>
                </c:pt>
                <c:pt idx="9">
                  <c:v>97.041139999999999</c:v>
                </c:pt>
                <c:pt idx="10">
                  <c:v>97.069973000000005</c:v>
                </c:pt>
                <c:pt idx="11">
                  <c:v>95.608023000000003</c:v>
                </c:pt>
              </c:numCache>
            </c:numRef>
          </c:yVal>
          <c:smooth val="1"/>
        </c:ser>
        <c:ser>
          <c:idx val="1"/>
          <c:order val="1"/>
          <c:tx>
            <c:strRef>
              <c:f>Sheet1!$C$23</c:f>
              <c:strCache>
                <c:ptCount val="1"/>
                <c:pt idx="0">
                  <c:v>B(AB)</c:v>
                </c:pt>
              </c:strCache>
            </c:strRef>
          </c:tx>
          <c:xVal>
            <c:numRef>
              <c:f>Sheet1!$A$25:$A$36</c:f>
              <c:numCache>
                <c:formatCode>General</c:formatCode>
                <c:ptCount val="12"/>
                <c:pt idx="0">
                  <c:v>0.16666666666666666</c:v>
                </c:pt>
                <c:pt idx="1">
                  <c:v>0.5</c:v>
                </c:pt>
                <c:pt idx="2">
                  <c:v>1</c:v>
                </c:pt>
                <c:pt idx="3">
                  <c:v>2</c:v>
                </c:pt>
                <c:pt idx="4">
                  <c:v>5</c:v>
                </c:pt>
                <c:pt idx="5">
                  <c:v>10</c:v>
                </c:pt>
                <c:pt idx="6">
                  <c:v>12</c:v>
                </c:pt>
                <c:pt idx="7">
                  <c:v>15</c:v>
                </c:pt>
                <c:pt idx="8">
                  <c:v>20</c:v>
                </c:pt>
                <c:pt idx="9">
                  <c:v>25</c:v>
                </c:pt>
                <c:pt idx="10">
                  <c:v>30</c:v>
                </c:pt>
                <c:pt idx="11">
                  <c:v>40</c:v>
                </c:pt>
              </c:numCache>
            </c:numRef>
          </c:xVal>
          <c:yVal>
            <c:numRef>
              <c:f>Sheet1!$C$25:$C$36</c:f>
              <c:numCache>
                <c:formatCode>General</c:formatCode>
                <c:ptCount val="12"/>
                <c:pt idx="0">
                  <c:v>3.6982439999999999</c:v>
                </c:pt>
                <c:pt idx="1">
                  <c:v>5.2215509999999998</c:v>
                </c:pt>
                <c:pt idx="2">
                  <c:v>4.5453720000000004</c:v>
                </c:pt>
                <c:pt idx="3">
                  <c:v>4.826441</c:v>
                </c:pt>
                <c:pt idx="4">
                  <c:v>8.2334990000000001</c:v>
                </c:pt>
                <c:pt idx="5">
                  <c:v>40.398454999999998</c:v>
                </c:pt>
                <c:pt idx="6">
                  <c:v>53.780419999999999</c:v>
                </c:pt>
                <c:pt idx="7">
                  <c:v>82.324584999999999</c:v>
                </c:pt>
                <c:pt idx="8">
                  <c:v>94.688751999999994</c:v>
                </c:pt>
                <c:pt idx="9">
                  <c:v>96.124733000000006</c:v>
                </c:pt>
                <c:pt idx="10">
                  <c:v>96.312976000000006</c:v>
                </c:pt>
                <c:pt idx="11">
                  <c:v>96.450046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5469184"/>
        <c:axId val="55471104"/>
      </c:scatterChart>
      <c:valAx>
        <c:axId val="55469184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ja-JP" altLang="en-US"/>
                  <a:t>時間</a:t>
                </a:r>
              </a:p>
            </c:rich>
          </c:tx>
          <c:layout/>
          <c:overlay val="0"/>
        </c:title>
        <c:numFmt formatCode="General" sourceLinked="0"/>
        <c:majorTickMark val="out"/>
        <c:minorTickMark val="none"/>
        <c:tickLblPos val="nextTo"/>
        <c:crossAx val="55471104"/>
        <c:crosses val="autoZero"/>
        <c:crossBetween val="midCat"/>
      </c:valAx>
      <c:valAx>
        <c:axId val="55471104"/>
        <c:scaling>
          <c:orientation val="minMax"/>
          <c:max val="100"/>
          <c:min val="0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altLang="en-US"/>
                  <a:t>Band%</a:t>
                </a:r>
              </a:p>
            </c:rich>
          </c:tx>
          <c:layout>
            <c:manualLayout>
              <c:xMode val="edge"/>
              <c:yMode val="edge"/>
              <c:x val="3.1412489280424102E-2"/>
              <c:y val="0.44180626098680142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crossAx val="55469184"/>
        <c:crosses val="autoZero"/>
        <c:crossBetween val="midCat"/>
        <c:majorUnit val="10"/>
      </c:valAx>
    </c:plotArea>
    <c:legend>
      <c:legendPos val="r"/>
      <c:layout>
        <c:manualLayout>
          <c:xMode val="edge"/>
          <c:yMode val="edge"/>
          <c:x val="0.8180138104313196"/>
          <c:y val="0.49761503366204224"/>
          <c:w val="0.14399895738080384"/>
          <c:h val="0.14486931810117379"/>
        </c:manualLayout>
      </c:layout>
      <c:overlay val="0"/>
    </c:legend>
    <c:plotVisOnly val="1"/>
    <c:dispBlanksAs val="gap"/>
    <c:showDLblsOverMax val="0"/>
  </c:chart>
  <c:externalData r:id="rId2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/>
          <a:lstStyle/>
          <a:p>
            <a:pPr>
              <a:defRPr/>
            </a:pPr>
            <a:r>
              <a:rPr lang="en-US" altLang="en-US"/>
              <a:t>B then A</a:t>
            </a:r>
          </a:p>
        </c:rich>
      </c:tx>
      <c:layout/>
      <c:overlay val="0"/>
    </c:title>
    <c:autoTitleDeleted val="0"/>
    <c:plotArea>
      <c:layout>
        <c:manualLayout>
          <c:layoutTarget val="inner"/>
          <c:xMode val="edge"/>
          <c:yMode val="edge"/>
          <c:x val="0.14153982890789912"/>
          <c:y val="0.1408907608149359"/>
          <c:w val="0.71005828787054848"/>
          <c:h val="0.64822836222331881"/>
        </c:manualLayout>
      </c:layout>
      <c:scatterChart>
        <c:scatterStyle val="smoothMarker"/>
        <c:varyColors val="0"/>
        <c:ser>
          <c:idx val="0"/>
          <c:order val="0"/>
          <c:tx>
            <c:strRef>
              <c:f>Sheet1!$D$23</c:f>
              <c:strCache>
                <c:ptCount val="1"/>
                <c:pt idx="0">
                  <c:v>A(BA)</c:v>
                </c:pt>
              </c:strCache>
            </c:strRef>
          </c:tx>
          <c:xVal>
            <c:numRef>
              <c:f>Sheet1!$A$25:$A$36</c:f>
              <c:numCache>
                <c:formatCode>General</c:formatCode>
                <c:ptCount val="12"/>
                <c:pt idx="0">
                  <c:v>0.16666666666666666</c:v>
                </c:pt>
                <c:pt idx="1">
                  <c:v>0.5</c:v>
                </c:pt>
                <c:pt idx="2">
                  <c:v>1</c:v>
                </c:pt>
                <c:pt idx="3">
                  <c:v>2</c:v>
                </c:pt>
                <c:pt idx="4">
                  <c:v>5</c:v>
                </c:pt>
                <c:pt idx="5">
                  <c:v>10</c:v>
                </c:pt>
                <c:pt idx="6">
                  <c:v>12</c:v>
                </c:pt>
                <c:pt idx="7">
                  <c:v>15</c:v>
                </c:pt>
                <c:pt idx="8">
                  <c:v>20</c:v>
                </c:pt>
                <c:pt idx="9">
                  <c:v>25</c:v>
                </c:pt>
                <c:pt idx="10">
                  <c:v>30</c:v>
                </c:pt>
                <c:pt idx="11">
                  <c:v>40</c:v>
                </c:pt>
              </c:numCache>
            </c:numRef>
          </c:xVal>
          <c:yVal>
            <c:numRef>
              <c:f>Sheet1!$D$25:$D$36</c:f>
              <c:numCache>
                <c:formatCode>General</c:formatCode>
                <c:ptCount val="12"/>
                <c:pt idx="0">
                  <c:v>0.38135200000000002</c:v>
                </c:pt>
                <c:pt idx="1">
                  <c:v>0.33432800000000001</c:v>
                </c:pt>
                <c:pt idx="2">
                  <c:v>0.36278899999999997</c:v>
                </c:pt>
                <c:pt idx="3">
                  <c:v>0.43710500000000002</c:v>
                </c:pt>
                <c:pt idx="4">
                  <c:v>0.52631899999999998</c:v>
                </c:pt>
                <c:pt idx="5">
                  <c:v>7.161842</c:v>
                </c:pt>
                <c:pt idx="6">
                  <c:v>16.465206999999999</c:v>
                </c:pt>
                <c:pt idx="7">
                  <c:v>53.475583999999998</c:v>
                </c:pt>
                <c:pt idx="8">
                  <c:v>92.465394000000003</c:v>
                </c:pt>
                <c:pt idx="9">
                  <c:v>95.714252000000002</c:v>
                </c:pt>
                <c:pt idx="10">
                  <c:v>96.235894999999999</c:v>
                </c:pt>
                <c:pt idx="11">
                  <c:v>96.704117999999994</c:v>
                </c:pt>
              </c:numCache>
            </c:numRef>
          </c:yVal>
          <c:smooth val="1"/>
        </c:ser>
        <c:ser>
          <c:idx val="1"/>
          <c:order val="1"/>
          <c:tx>
            <c:strRef>
              <c:f>Sheet1!$E$23</c:f>
              <c:strCache>
                <c:ptCount val="1"/>
                <c:pt idx="0">
                  <c:v>B(BA)</c:v>
                </c:pt>
              </c:strCache>
            </c:strRef>
          </c:tx>
          <c:xVal>
            <c:numRef>
              <c:f>Sheet1!$A$25:$A$36</c:f>
              <c:numCache>
                <c:formatCode>General</c:formatCode>
                <c:ptCount val="12"/>
                <c:pt idx="0">
                  <c:v>0.16666666666666666</c:v>
                </c:pt>
                <c:pt idx="1">
                  <c:v>0.5</c:v>
                </c:pt>
                <c:pt idx="2">
                  <c:v>1</c:v>
                </c:pt>
                <c:pt idx="3">
                  <c:v>2</c:v>
                </c:pt>
                <c:pt idx="4">
                  <c:v>5</c:v>
                </c:pt>
                <c:pt idx="5">
                  <c:v>10</c:v>
                </c:pt>
                <c:pt idx="6">
                  <c:v>12</c:v>
                </c:pt>
                <c:pt idx="7">
                  <c:v>15</c:v>
                </c:pt>
                <c:pt idx="8">
                  <c:v>20</c:v>
                </c:pt>
                <c:pt idx="9">
                  <c:v>25</c:v>
                </c:pt>
                <c:pt idx="10">
                  <c:v>30</c:v>
                </c:pt>
                <c:pt idx="11">
                  <c:v>40</c:v>
                </c:pt>
              </c:numCache>
            </c:numRef>
          </c:xVal>
          <c:yVal>
            <c:numRef>
              <c:f>Sheet1!$E$25:$E$36</c:f>
              <c:numCache>
                <c:formatCode>General</c:formatCode>
                <c:ptCount val="12"/>
                <c:pt idx="0">
                  <c:v>5.5715680000000001</c:v>
                </c:pt>
                <c:pt idx="1">
                  <c:v>44.527613000000002</c:v>
                </c:pt>
                <c:pt idx="2">
                  <c:v>77.911306999999994</c:v>
                </c:pt>
                <c:pt idx="3">
                  <c:v>93.572637</c:v>
                </c:pt>
                <c:pt idx="4">
                  <c:v>95.623048999999995</c:v>
                </c:pt>
                <c:pt idx="5">
                  <c:v>95.379727000000003</c:v>
                </c:pt>
                <c:pt idx="6">
                  <c:v>95.281565000000001</c:v>
                </c:pt>
                <c:pt idx="7">
                  <c:v>95.380992000000006</c:v>
                </c:pt>
                <c:pt idx="8">
                  <c:v>95.687394999999995</c:v>
                </c:pt>
                <c:pt idx="9">
                  <c:v>95.974958000000001</c:v>
                </c:pt>
                <c:pt idx="10">
                  <c:v>95.835224999999994</c:v>
                </c:pt>
                <c:pt idx="11">
                  <c:v>95.902292000000003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1863040"/>
        <c:axId val="61864960"/>
      </c:scatterChart>
      <c:valAx>
        <c:axId val="61863040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ja-JP" altLang="en-US"/>
                  <a:t>時間</a:t>
                </a:r>
                <a:endParaRPr lang="en-US" altLang="ja-JP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61864960"/>
        <c:crosses val="autoZero"/>
        <c:crossBetween val="midCat"/>
      </c:valAx>
      <c:valAx>
        <c:axId val="61864960"/>
        <c:scaling>
          <c:orientation val="minMax"/>
          <c:max val="100"/>
          <c:min val="0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altLang="en-US"/>
                  <a:t>Band%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61863040"/>
        <c:crosses val="autoZero"/>
        <c:crossBetween val="midCat"/>
        <c:majorUnit val="10"/>
      </c:valAx>
    </c:plotArea>
    <c:legend>
      <c:legendPos val="r"/>
      <c:layout>
        <c:manualLayout>
          <c:xMode val="edge"/>
          <c:yMode val="edge"/>
          <c:x val="0.84655848803684841"/>
          <c:y val="0.47650327212320326"/>
          <c:w val="0.15344151196315164"/>
          <c:h val="0.15187003031409207"/>
        </c:manualLayout>
      </c:layout>
      <c:overlay val="0"/>
    </c:legend>
    <c:plotVisOnly val="1"/>
    <c:dispBlanksAs val="gap"/>
    <c:showDLblsOverMax val="0"/>
  </c:chart>
  <c:externalData r:id="rId2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/>
          <a:lstStyle/>
          <a:p>
            <a:pPr>
              <a:defRPr/>
            </a:pPr>
            <a:r>
              <a:rPr lang="en-US" altLang="en-US"/>
              <a:t>A then B</a:t>
            </a:r>
          </a:p>
        </c:rich>
      </c:tx>
      <c:layout>
        <c:manualLayout>
          <c:xMode val="edge"/>
          <c:yMode val="edge"/>
          <c:x val="0.40122913693350309"/>
          <c:y val="1.9231442508007453E-2"/>
        </c:manualLayout>
      </c:layout>
      <c:overlay val="0"/>
    </c:title>
    <c:autoTitleDeleted val="0"/>
    <c:plotArea>
      <c:layout>
        <c:manualLayout>
          <c:layoutTarget val="inner"/>
          <c:xMode val="edge"/>
          <c:yMode val="edge"/>
          <c:x val="0.1465849948296343"/>
          <c:y val="0.160471032034531"/>
          <c:w val="0.66746536709596382"/>
          <c:h val="0.6582147526324836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Sheet1!$B$23</c:f>
              <c:strCache>
                <c:ptCount val="1"/>
                <c:pt idx="0">
                  <c:v>A(AB)</c:v>
                </c:pt>
              </c:strCache>
            </c:strRef>
          </c:tx>
          <c:spPr>
            <a:ln w="28575">
              <a:noFill/>
            </a:ln>
          </c:spPr>
          <c:xVal>
            <c:numRef>
              <c:f>Sheet1!$A$25:$A$36</c:f>
              <c:numCache>
                <c:formatCode>General</c:formatCode>
                <c:ptCount val="12"/>
                <c:pt idx="0">
                  <c:v>0.16666666666666666</c:v>
                </c:pt>
                <c:pt idx="1">
                  <c:v>0.5</c:v>
                </c:pt>
                <c:pt idx="2">
                  <c:v>1</c:v>
                </c:pt>
                <c:pt idx="3">
                  <c:v>2</c:v>
                </c:pt>
                <c:pt idx="4">
                  <c:v>5</c:v>
                </c:pt>
                <c:pt idx="5">
                  <c:v>10</c:v>
                </c:pt>
                <c:pt idx="6">
                  <c:v>12</c:v>
                </c:pt>
                <c:pt idx="7">
                  <c:v>15</c:v>
                </c:pt>
                <c:pt idx="8">
                  <c:v>20</c:v>
                </c:pt>
                <c:pt idx="9">
                  <c:v>25</c:v>
                </c:pt>
                <c:pt idx="10">
                  <c:v>30</c:v>
                </c:pt>
                <c:pt idx="11">
                  <c:v>40</c:v>
                </c:pt>
              </c:numCache>
            </c:numRef>
          </c:xVal>
          <c:yVal>
            <c:numRef>
              <c:f>Sheet1!$B$25:$B$36</c:f>
              <c:numCache>
                <c:formatCode>General</c:formatCode>
                <c:ptCount val="12"/>
                <c:pt idx="0">
                  <c:v>0.73673599999999995</c:v>
                </c:pt>
                <c:pt idx="1">
                  <c:v>8.7682260000000003</c:v>
                </c:pt>
                <c:pt idx="2">
                  <c:v>46.614144000000003</c:v>
                </c:pt>
                <c:pt idx="3">
                  <c:v>90.225787999999994</c:v>
                </c:pt>
                <c:pt idx="4">
                  <c:v>93.348675999999998</c:v>
                </c:pt>
                <c:pt idx="5">
                  <c:v>93.382423000000003</c:v>
                </c:pt>
                <c:pt idx="6">
                  <c:v>94.902445</c:v>
                </c:pt>
                <c:pt idx="7">
                  <c:v>94.866400999999996</c:v>
                </c:pt>
                <c:pt idx="8">
                  <c:v>96.329020999999997</c:v>
                </c:pt>
                <c:pt idx="9">
                  <c:v>97.041139999999999</c:v>
                </c:pt>
                <c:pt idx="10">
                  <c:v>97.069973000000005</c:v>
                </c:pt>
                <c:pt idx="11">
                  <c:v>95.608023000000003</c:v>
                </c:pt>
              </c:numCache>
            </c:numRef>
          </c:yVal>
          <c:smooth val="0"/>
        </c:ser>
        <c:ser>
          <c:idx val="1"/>
          <c:order val="1"/>
          <c:tx>
            <c:strRef>
              <c:f>Sheet1!$C$23</c:f>
              <c:strCache>
                <c:ptCount val="1"/>
                <c:pt idx="0">
                  <c:v>B(AB)</c:v>
                </c:pt>
              </c:strCache>
            </c:strRef>
          </c:tx>
          <c:spPr>
            <a:ln w="28575">
              <a:noFill/>
            </a:ln>
          </c:spPr>
          <c:xVal>
            <c:numRef>
              <c:f>Sheet1!$A$25:$A$36</c:f>
              <c:numCache>
                <c:formatCode>General</c:formatCode>
                <c:ptCount val="12"/>
                <c:pt idx="0">
                  <c:v>0.16666666666666666</c:v>
                </c:pt>
                <c:pt idx="1">
                  <c:v>0.5</c:v>
                </c:pt>
                <c:pt idx="2">
                  <c:v>1</c:v>
                </c:pt>
                <c:pt idx="3">
                  <c:v>2</c:v>
                </c:pt>
                <c:pt idx="4">
                  <c:v>5</c:v>
                </c:pt>
                <c:pt idx="5">
                  <c:v>10</c:v>
                </c:pt>
                <c:pt idx="6">
                  <c:v>12</c:v>
                </c:pt>
                <c:pt idx="7">
                  <c:v>15</c:v>
                </c:pt>
                <c:pt idx="8">
                  <c:v>20</c:v>
                </c:pt>
                <c:pt idx="9">
                  <c:v>25</c:v>
                </c:pt>
                <c:pt idx="10">
                  <c:v>30</c:v>
                </c:pt>
                <c:pt idx="11">
                  <c:v>40</c:v>
                </c:pt>
              </c:numCache>
            </c:numRef>
          </c:xVal>
          <c:yVal>
            <c:numRef>
              <c:f>Sheet1!$C$25:$C$36</c:f>
              <c:numCache>
                <c:formatCode>General</c:formatCode>
                <c:ptCount val="12"/>
                <c:pt idx="0">
                  <c:v>3.6982439999999999</c:v>
                </c:pt>
                <c:pt idx="1">
                  <c:v>5.2215509999999998</c:v>
                </c:pt>
                <c:pt idx="2">
                  <c:v>4.5453720000000004</c:v>
                </c:pt>
                <c:pt idx="3">
                  <c:v>4.826441</c:v>
                </c:pt>
                <c:pt idx="4">
                  <c:v>8.2334990000000001</c:v>
                </c:pt>
                <c:pt idx="5">
                  <c:v>40.398454999999998</c:v>
                </c:pt>
                <c:pt idx="6">
                  <c:v>53.780419999999999</c:v>
                </c:pt>
                <c:pt idx="7">
                  <c:v>82.324584999999999</c:v>
                </c:pt>
                <c:pt idx="8">
                  <c:v>94.688751999999994</c:v>
                </c:pt>
                <c:pt idx="9">
                  <c:v>96.124733000000006</c:v>
                </c:pt>
                <c:pt idx="10">
                  <c:v>96.312976000000006</c:v>
                </c:pt>
                <c:pt idx="11">
                  <c:v>96.450046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2116224"/>
        <c:axId val="62118144"/>
      </c:scatterChart>
      <c:valAx>
        <c:axId val="62116224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ja-JP" altLang="en-US"/>
                  <a:t>時間</a:t>
                </a:r>
              </a:p>
            </c:rich>
          </c:tx>
          <c:layout/>
          <c:overlay val="0"/>
        </c:title>
        <c:numFmt formatCode="General" sourceLinked="0"/>
        <c:majorTickMark val="out"/>
        <c:minorTickMark val="none"/>
        <c:tickLblPos val="nextTo"/>
        <c:crossAx val="62118144"/>
        <c:crosses val="autoZero"/>
        <c:crossBetween val="midCat"/>
      </c:valAx>
      <c:valAx>
        <c:axId val="62118144"/>
        <c:scaling>
          <c:orientation val="minMax"/>
          <c:max val="100"/>
          <c:min val="0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altLang="en-US"/>
                  <a:t>Band%</a:t>
                </a:r>
              </a:p>
            </c:rich>
          </c:tx>
          <c:layout>
            <c:manualLayout>
              <c:xMode val="edge"/>
              <c:yMode val="edge"/>
              <c:x val="3.1412489280424102E-2"/>
              <c:y val="0.44180626098680142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crossAx val="62116224"/>
        <c:crosses val="autoZero"/>
        <c:crossBetween val="midCat"/>
        <c:majorUnit val="10"/>
      </c:valAx>
    </c:plotArea>
    <c:legend>
      <c:legendPos val="r"/>
      <c:layout>
        <c:manualLayout>
          <c:xMode val="edge"/>
          <c:yMode val="edge"/>
          <c:x val="0.8180138104313196"/>
          <c:y val="0.49761503366204224"/>
          <c:w val="0.14399895738080384"/>
          <c:h val="0.14486931810117379"/>
        </c:manualLayout>
      </c:layout>
      <c:overlay val="0"/>
    </c:legend>
    <c:plotVisOnly val="1"/>
    <c:dispBlanksAs val="gap"/>
    <c:showDLblsOverMax val="0"/>
  </c:chart>
  <c:externalData r:id="rId2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/>
          <a:lstStyle/>
          <a:p>
            <a:pPr>
              <a:defRPr/>
            </a:pPr>
            <a:r>
              <a:rPr lang="en-US" altLang="en-US"/>
              <a:t>B then A</a:t>
            </a:r>
          </a:p>
        </c:rich>
      </c:tx>
      <c:layout/>
      <c:overlay val="0"/>
    </c:title>
    <c:autoTitleDeleted val="0"/>
    <c:plotArea>
      <c:layout>
        <c:manualLayout>
          <c:layoutTarget val="inner"/>
          <c:xMode val="edge"/>
          <c:yMode val="edge"/>
          <c:x val="0.13676752488894831"/>
          <c:y val="0.1408907608149359"/>
          <c:w val="0.7148306497018222"/>
          <c:h val="0.66007758397215122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Sheet1!$D$23</c:f>
              <c:strCache>
                <c:ptCount val="1"/>
                <c:pt idx="0">
                  <c:v>A(BA)</c:v>
                </c:pt>
              </c:strCache>
            </c:strRef>
          </c:tx>
          <c:spPr>
            <a:ln w="28575">
              <a:noFill/>
            </a:ln>
          </c:spPr>
          <c:xVal>
            <c:numRef>
              <c:f>Sheet1!$A$25:$A$36</c:f>
              <c:numCache>
                <c:formatCode>General</c:formatCode>
                <c:ptCount val="12"/>
                <c:pt idx="0">
                  <c:v>0.16666666666666666</c:v>
                </c:pt>
                <c:pt idx="1">
                  <c:v>0.5</c:v>
                </c:pt>
                <c:pt idx="2">
                  <c:v>1</c:v>
                </c:pt>
                <c:pt idx="3">
                  <c:v>2</c:v>
                </c:pt>
                <c:pt idx="4">
                  <c:v>5</c:v>
                </c:pt>
                <c:pt idx="5">
                  <c:v>10</c:v>
                </c:pt>
                <c:pt idx="6">
                  <c:v>12</c:v>
                </c:pt>
                <c:pt idx="7">
                  <c:v>15</c:v>
                </c:pt>
                <c:pt idx="8">
                  <c:v>20</c:v>
                </c:pt>
                <c:pt idx="9">
                  <c:v>25</c:v>
                </c:pt>
                <c:pt idx="10">
                  <c:v>30</c:v>
                </c:pt>
                <c:pt idx="11">
                  <c:v>40</c:v>
                </c:pt>
              </c:numCache>
            </c:numRef>
          </c:xVal>
          <c:yVal>
            <c:numRef>
              <c:f>Sheet1!$D$25:$D$36</c:f>
              <c:numCache>
                <c:formatCode>General</c:formatCode>
                <c:ptCount val="12"/>
                <c:pt idx="0">
                  <c:v>0.38135200000000002</c:v>
                </c:pt>
                <c:pt idx="1">
                  <c:v>0.33432800000000001</c:v>
                </c:pt>
                <c:pt idx="2">
                  <c:v>0.36278899999999997</c:v>
                </c:pt>
                <c:pt idx="3">
                  <c:v>0.43710500000000002</c:v>
                </c:pt>
                <c:pt idx="4">
                  <c:v>0.52631899999999998</c:v>
                </c:pt>
                <c:pt idx="5">
                  <c:v>7.161842</c:v>
                </c:pt>
                <c:pt idx="6">
                  <c:v>16.465206999999999</c:v>
                </c:pt>
                <c:pt idx="7">
                  <c:v>53.475583999999998</c:v>
                </c:pt>
                <c:pt idx="8">
                  <c:v>92.465394000000003</c:v>
                </c:pt>
                <c:pt idx="9">
                  <c:v>95.714252000000002</c:v>
                </c:pt>
                <c:pt idx="10">
                  <c:v>96.235894999999999</c:v>
                </c:pt>
                <c:pt idx="11">
                  <c:v>96.704117999999994</c:v>
                </c:pt>
              </c:numCache>
            </c:numRef>
          </c:yVal>
          <c:smooth val="0"/>
        </c:ser>
        <c:ser>
          <c:idx val="1"/>
          <c:order val="1"/>
          <c:tx>
            <c:strRef>
              <c:f>Sheet1!$E$23</c:f>
              <c:strCache>
                <c:ptCount val="1"/>
                <c:pt idx="0">
                  <c:v>B(BA)</c:v>
                </c:pt>
              </c:strCache>
            </c:strRef>
          </c:tx>
          <c:spPr>
            <a:ln w="28575">
              <a:noFill/>
            </a:ln>
          </c:spPr>
          <c:xVal>
            <c:numRef>
              <c:f>Sheet1!$A$25:$A$36</c:f>
              <c:numCache>
                <c:formatCode>General</c:formatCode>
                <c:ptCount val="12"/>
                <c:pt idx="0">
                  <c:v>0.16666666666666666</c:v>
                </c:pt>
                <c:pt idx="1">
                  <c:v>0.5</c:v>
                </c:pt>
                <c:pt idx="2">
                  <c:v>1</c:v>
                </c:pt>
                <c:pt idx="3">
                  <c:v>2</c:v>
                </c:pt>
                <c:pt idx="4">
                  <c:v>5</c:v>
                </c:pt>
                <c:pt idx="5">
                  <c:v>10</c:v>
                </c:pt>
                <c:pt idx="6">
                  <c:v>12</c:v>
                </c:pt>
                <c:pt idx="7">
                  <c:v>15</c:v>
                </c:pt>
                <c:pt idx="8">
                  <c:v>20</c:v>
                </c:pt>
                <c:pt idx="9">
                  <c:v>25</c:v>
                </c:pt>
                <c:pt idx="10">
                  <c:v>30</c:v>
                </c:pt>
                <c:pt idx="11">
                  <c:v>40</c:v>
                </c:pt>
              </c:numCache>
            </c:numRef>
          </c:xVal>
          <c:yVal>
            <c:numRef>
              <c:f>Sheet1!$E$25:$E$36</c:f>
              <c:numCache>
                <c:formatCode>General</c:formatCode>
                <c:ptCount val="12"/>
                <c:pt idx="0">
                  <c:v>5.5715680000000001</c:v>
                </c:pt>
                <c:pt idx="1">
                  <c:v>44.527613000000002</c:v>
                </c:pt>
                <c:pt idx="2">
                  <c:v>77.911306999999994</c:v>
                </c:pt>
                <c:pt idx="3">
                  <c:v>93.572637</c:v>
                </c:pt>
                <c:pt idx="4">
                  <c:v>95.623048999999995</c:v>
                </c:pt>
                <c:pt idx="5">
                  <c:v>95.379727000000003</c:v>
                </c:pt>
                <c:pt idx="6">
                  <c:v>95.281565000000001</c:v>
                </c:pt>
                <c:pt idx="7">
                  <c:v>95.380992000000006</c:v>
                </c:pt>
                <c:pt idx="8">
                  <c:v>95.687394999999995</c:v>
                </c:pt>
                <c:pt idx="9">
                  <c:v>95.974958000000001</c:v>
                </c:pt>
                <c:pt idx="10">
                  <c:v>95.835224999999994</c:v>
                </c:pt>
                <c:pt idx="11">
                  <c:v>95.902292000000003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1750656"/>
        <c:axId val="61752832"/>
      </c:scatterChart>
      <c:valAx>
        <c:axId val="61750656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ja-JP" altLang="en-US"/>
                  <a:t>時間</a:t>
                </a:r>
                <a:endParaRPr lang="en-US" altLang="ja-JP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61752832"/>
        <c:crosses val="autoZero"/>
        <c:crossBetween val="midCat"/>
      </c:valAx>
      <c:valAx>
        <c:axId val="61752832"/>
        <c:scaling>
          <c:orientation val="minMax"/>
          <c:max val="100"/>
          <c:min val="0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altLang="en-US"/>
                  <a:t>Band%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61750656"/>
        <c:crosses val="autoZero"/>
        <c:crossBetween val="midCat"/>
        <c:majorUnit val="10"/>
      </c:valAx>
    </c:plotArea>
    <c:legend>
      <c:legendPos val="r"/>
      <c:layout>
        <c:manualLayout>
          <c:xMode val="edge"/>
          <c:yMode val="edge"/>
          <c:x val="0.84655848803684841"/>
          <c:y val="0.47650327212320326"/>
          <c:w val="0.1197355190289591"/>
          <c:h val="0.14174536162648593"/>
        </c:manualLayout>
      </c:layout>
      <c:overlay val="0"/>
    </c:legend>
    <c:plotVisOnly val="1"/>
    <c:dispBlanksAs val="gap"/>
    <c:showDLblsOverMax val="0"/>
  </c:chart>
  <c:externalData r:id="rId2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marker>
            <c:symbol val="none"/>
          </c:marker>
          <c:xVal>
            <c:numRef>
              <c:f>'Sheet1 (2)'!$G$1:$G$331</c:f>
              <c:numCache>
                <c:formatCode>General</c:formatCode>
                <c:ptCount val="331"/>
                <c:pt idx="0">
                  <c:v>0</c:v>
                </c:pt>
                <c:pt idx="1">
                  <c:v>10</c:v>
                </c:pt>
                <c:pt idx="2">
                  <c:v>20</c:v>
                </c:pt>
                <c:pt idx="3">
                  <c:v>30</c:v>
                </c:pt>
                <c:pt idx="4">
                  <c:v>40</c:v>
                </c:pt>
                <c:pt idx="5">
                  <c:v>50</c:v>
                </c:pt>
                <c:pt idx="6">
                  <c:v>60</c:v>
                </c:pt>
                <c:pt idx="7">
                  <c:v>70</c:v>
                </c:pt>
                <c:pt idx="8">
                  <c:v>80</c:v>
                </c:pt>
                <c:pt idx="9">
                  <c:v>90</c:v>
                </c:pt>
                <c:pt idx="10">
                  <c:v>100</c:v>
                </c:pt>
                <c:pt idx="11">
                  <c:v>110</c:v>
                </c:pt>
                <c:pt idx="12">
                  <c:v>120</c:v>
                </c:pt>
                <c:pt idx="13">
                  <c:v>130</c:v>
                </c:pt>
                <c:pt idx="14">
                  <c:v>140</c:v>
                </c:pt>
                <c:pt idx="15">
                  <c:v>150</c:v>
                </c:pt>
                <c:pt idx="16">
                  <c:v>160</c:v>
                </c:pt>
                <c:pt idx="17">
                  <c:v>170</c:v>
                </c:pt>
                <c:pt idx="18">
                  <c:v>180</c:v>
                </c:pt>
                <c:pt idx="19">
                  <c:v>190</c:v>
                </c:pt>
                <c:pt idx="20">
                  <c:v>200</c:v>
                </c:pt>
                <c:pt idx="21">
                  <c:v>210</c:v>
                </c:pt>
                <c:pt idx="22">
                  <c:v>220</c:v>
                </c:pt>
                <c:pt idx="23">
                  <c:v>230</c:v>
                </c:pt>
                <c:pt idx="24">
                  <c:v>240</c:v>
                </c:pt>
                <c:pt idx="25">
                  <c:v>250</c:v>
                </c:pt>
                <c:pt idx="26">
                  <c:v>260</c:v>
                </c:pt>
                <c:pt idx="27">
                  <c:v>270</c:v>
                </c:pt>
                <c:pt idx="28">
                  <c:v>280</c:v>
                </c:pt>
                <c:pt idx="29">
                  <c:v>290</c:v>
                </c:pt>
                <c:pt idx="30">
                  <c:v>300</c:v>
                </c:pt>
                <c:pt idx="31">
                  <c:v>310</c:v>
                </c:pt>
                <c:pt idx="32">
                  <c:v>320</c:v>
                </c:pt>
                <c:pt idx="33">
                  <c:v>330</c:v>
                </c:pt>
                <c:pt idx="34">
                  <c:v>340</c:v>
                </c:pt>
                <c:pt idx="35">
                  <c:v>350</c:v>
                </c:pt>
                <c:pt idx="36">
                  <c:v>360</c:v>
                </c:pt>
                <c:pt idx="37">
                  <c:v>370</c:v>
                </c:pt>
                <c:pt idx="38">
                  <c:v>380</c:v>
                </c:pt>
                <c:pt idx="39">
                  <c:v>390</c:v>
                </c:pt>
                <c:pt idx="40">
                  <c:v>400</c:v>
                </c:pt>
                <c:pt idx="41">
                  <c:v>410</c:v>
                </c:pt>
                <c:pt idx="42">
                  <c:v>420</c:v>
                </c:pt>
                <c:pt idx="43">
                  <c:v>430</c:v>
                </c:pt>
                <c:pt idx="44">
                  <c:v>440</c:v>
                </c:pt>
                <c:pt idx="45">
                  <c:v>450</c:v>
                </c:pt>
                <c:pt idx="46">
                  <c:v>460</c:v>
                </c:pt>
                <c:pt idx="47">
                  <c:v>470</c:v>
                </c:pt>
                <c:pt idx="48">
                  <c:v>480</c:v>
                </c:pt>
                <c:pt idx="49">
                  <c:v>490</c:v>
                </c:pt>
                <c:pt idx="50">
                  <c:v>500</c:v>
                </c:pt>
                <c:pt idx="51">
                  <c:v>510</c:v>
                </c:pt>
                <c:pt idx="52">
                  <c:v>520</c:v>
                </c:pt>
                <c:pt idx="53">
                  <c:v>530</c:v>
                </c:pt>
                <c:pt idx="54">
                  <c:v>540</c:v>
                </c:pt>
                <c:pt idx="55">
                  <c:v>550</c:v>
                </c:pt>
                <c:pt idx="56">
                  <c:v>560</c:v>
                </c:pt>
                <c:pt idx="57">
                  <c:v>570</c:v>
                </c:pt>
                <c:pt idx="58">
                  <c:v>580</c:v>
                </c:pt>
                <c:pt idx="59">
                  <c:v>590</c:v>
                </c:pt>
                <c:pt idx="60">
                  <c:v>600</c:v>
                </c:pt>
                <c:pt idx="61">
                  <c:v>610</c:v>
                </c:pt>
                <c:pt idx="62">
                  <c:v>620</c:v>
                </c:pt>
                <c:pt idx="63">
                  <c:v>630</c:v>
                </c:pt>
                <c:pt idx="64">
                  <c:v>640</c:v>
                </c:pt>
                <c:pt idx="65">
                  <c:v>650</c:v>
                </c:pt>
                <c:pt idx="66">
                  <c:v>660</c:v>
                </c:pt>
                <c:pt idx="67">
                  <c:v>670</c:v>
                </c:pt>
                <c:pt idx="68">
                  <c:v>680</c:v>
                </c:pt>
                <c:pt idx="69">
                  <c:v>690</c:v>
                </c:pt>
                <c:pt idx="70">
                  <c:v>700</c:v>
                </c:pt>
                <c:pt idx="71">
                  <c:v>710</c:v>
                </c:pt>
                <c:pt idx="72">
                  <c:v>720</c:v>
                </c:pt>
                <c:pt idx="73">
                  <c:v>730</c:v>
                </c:pt>
                <c:pt idx="74">
                  <c:v>740</c:v>
                </c:pt>
                <c:pt idx="75">
                  <c:v>750</c:v>
                </c:pt>
                <c:pt idx="76">
                  <c:v>760</c:v>
                </c:pt>
                <c:pt idx="77">
                  <c:v>770</c:v>
                </c:pt>
                <c:pt idx="78">
                  <c:v>780</c:v>
                </c:pt>
                <c:pt idx="79">
                  <c:v>790</c:v>
                </c:pt>
                <c:pt idx="80">
                  <c:v>800</c:v>
                </c:pt>
                <c:pt idx="81">
                  <c:v>810</c:v>
                </c:pt>
                <c:pt idx="82">
                  <c:v>820</c:v>
                </c:pt>
                <c:pt idx="83">
                  <c:v>830</c:v>
                </c:pt>
                <c:pt idx="84">
                  <c:v>840</c:v>
                </c:pt>
                <c:pt idx="85">
                  <c:v>850</c:v>
                </c:pt>
                <c:pt idx="86">
                  <c:v>860</c:v>
                </c:pt>
                <c:pt idx="87">
                  <c:v>870</c:v>
                </c:pt>
                <c:pt idx="88">
                  <c:v>880</c:v>
                </c:pt>
                <c:pt idx="89">
                  <c:v>890</c:v>
                </c:pt>
                <c:pt idx="90">
                  <c:v>900</c:v>
                </c:pt>
                <c:pt idx="91">
                  <c:v>910</c:v>
                </c:pt>
                <c:pt idx="92">
                  <c:v>920</c:v>
                </c:pt>
                <c:pt idx="93">
                  <c:v>930</c:v>
                </c:pt>
                <c:pt idx="94">
                  <c:v>940</c:v>
                </c:pt>
                <c:pt idx="95">
                  <c:v>950</c:v>
                </c:pt>
                <c:pt idx="96">
                  <c:v>960</c:v>
                </c:pt>
                <c:pt idx="97">
                  <c:v>970</c:v>
                </c:pt>
                <c:pt idx="98">
                  <c:v>980</c:v>
                </c:pt>
                <c:pt idx="99">
                  <c:v>990</c:v>
                </c:pt>
                <c:pt idx="100">
                  <c:v>1000</c:v>
                </c:pt>
                <c:pt idx="101">
                  <c:v>1010</c:v>
                </c:pt>
                <c:pt idx="102">
                  <c:v>1020</c:v>
                </c:pt>
                <c:pt idx="103">
                  <c:v>1030</c:v>
                </c:pt>
                <c:pt idx="104">
                  <c:v>1040</c:v>
                </c:pt>
                <c:pt idx="105">
                  <c:v>1050</c:v>
                </c:pt>
                <c:pt idx="106">
                  <c:v>1060</c:v>
                </c:pt>
                <c:pt idx="107">
                  <c:v>1070</c:v>
                </c:pt>
                <c:pt idx="108">
                  <c:v>1080</c:v>
                </c:pt>
                <c:pt idx="109">
                  <c:v>1090</c:v>
                </c:pt>
                <c:pt idx="110">
                  <c:v>1100</c:v>
                </c:pt>
                <c:pt idx="111">
                  <c:v>1110</c:v>
                </c:pt>
                <c:pt idx="112">
                  <c:v>1120</c:v>
                </c:pt>
                <c:pt idx="113">
                  <c:v>1130</c:v>
                </c:pt>
                <c:pt idx="114">
                  <c:v>1140</c:v>
                </c:pt>
                <c:pt idx="115">
                  <c:v>1150</c:v>
                </c:pt>
                <c:pt idx="116">
                  <c:v>1160</c:v>
                </c:pt>
                <c:pt idx="117">
                  <c:v>1170</c:v>
                </c:pt>
                <c:pt idx="118">
                  <c:v>1180</c:v>
                </c:pt>
                <c:pt idx="119">
                  <c:v>1190</c:v>
                </c:pt>
                <c:pt idx="120">
                  <c:v>1200</c:v>
                </c:pt>
                <c:pt idx="121">
                  <c:v>1210</c:v>
                </c:pt>
                <c:pt idx="122">
                  <c:v>1220</c:v>
                </c:pt>
                <c:pt idx="123">
                  <c:v>1230</c:v>
                </c:pt>
                <c:pt idx="124">
                  <c:v>1240</c:v>
                </c:pt>
                <c:pt idx="125">
                  <c:v>1250</c:v>
                </c:pt>
                <c:pt idx="126">
                  <c:v>1260</c:v>
                </c:pt>
                <c:pt idx="127">
                  <c:v>1270</c:v>
                </c:pt>
                <c:pt idx="128">
                  <c:v>1280</c:v>
                </c:pt>
                <c:pt idx="129">
                  <c:v>1290</c:v>
                </c:pt>
                <c:pt idx="130">
                  <c:v>1300</c:v>
                </c:pt>
                <c:pt idx="131">
                  <c:v>1310</c:v>
                </c:pt>
                <c:pt idx="132">
                  <c:v>1320</c:v>
                </c:pt>
                <c:pt idx="133">
                  <c:v>1330</c:v>
                </c:pt>
                <c:pt idx="134">
                  <c:v>1340</c:v>
                </c:pt>
                <c:pt idx="135">
                  <c:v>1350</c:v>
                </c:pt>
                <c:pt idx="136">
                  <c:v>1360</c:v>
                </c:pt>
                <c:pt idx="137">
                  <c:v>1370</c:v>
                </c:pt>
                <c:pt idx="138">
                  <c:v>1380</c:v>
                </c:pt>
                <c:pt idx="139">
                  <c:v>1390</c:v>
                </c:pt>
                <c:pt idx="140">
                  <c:v>1400</c:v>
                </c:pt>
                <c:pt idx="141">
                  <c:v>1410</c:v>
                </c:pt>
                <c:pt idx="142">
                  <c:v>1420</c:v>
                </c:pt>
                <c:pt idx="143">
                  <c:v>1430</c:v>
                </c:pt>
                <c:pt idx="144">
                  <c:v>1440</c:v>
                </c:pt>
                <c:pt idx="145">
                  <c:v>1450</c:v>
                </c:pt>
                <c:pt idx="146">
                  <c:v>1460</c:v>
                </c:pt>
                <c:pt idx="147">
                  <c:v>1470</c:v>
                </c:pt>
                <c:pt idx="148">
                  <c:v>1480</c:v>
                </c:pt>
                <c:pt idx="149">
                  <c:v>1490</c:v>
                </c:pt>
                <c:pt idx="150">
                  <c:v>1500</c:v>
                </c:pt>
                <c:pt idx="151">
                  <c:v>1510</c:v>
                </c:pt>
                <c:pt idx="152">
                  <c:v>1520</c:v>
                </c:pt>
                <c:pt idx="153">
                  <c:v>1530</c:v>
                </c:pt>
                <c:pt idx="154">
                  <c:v>1540</c:v>
                </c:pt>
                <c:pt idx="155">
                  <c:v>1550</c:v>
                </c:pt>
                <c:pt idx="156">
                  <c:v>1560</c:v>
                </c:pt>
                <c:pt idx="157">
                  <c:v>1570</c:v>
                </c:pt>
                <c:pt idx="158">
                  <c:v>1580</c:v>
                </c:pt>
                <c:pt idx="159">
                  <c:v>1590</c:v>
                </c:pt>
                <c:pt idx="160">
                  <c:v>1600</c:v>
                </c:pt>
                <c:pt idx="161">
                  <c:v>1610</c:v>
                </c:pt>
                <c:pt idx="162">
                  <c:v>1620</c:v>
                </c:pt>
                <c:pt idx="163">
                  <c:v>1630</c:v>
                </c:pt>
                <c:pt idx="164">
                  <c:v>1640</c:v>
                </c:pt>
                <c:pt idx="165">
                  <c:v>1650</c:v>
                </c:pt>
                <c:pt idx="166">
                  <c:v>1660</c:v>
                </c:pt>
                <c:pt idx="167">
                  <c:v>1670</c:v>
                </c:pt>
                <c:pt idx="168">
                  <c:v>1680</c:v>
                </c:pt>
                <c:pt idx="169">
                  <c:v>1690</c:v>
                </c:pt>
                <c:pt idx="170">
                  <c:v>1700</c:v>
                </c:pt>
                <c:pt idx="171">
                  <c:v>1710</c:v>
                </c:pt>
                <c:pt idx="172">
                  <c:v>1720</c:v>
                </c:pt>
                <c:pt idx="173">
                  <c:v>1730</c:v>
                </c:pt>
                <c:pt idx="174">
                  <c:v>1740</c:v>
                </c:pt>
                <c:pt idx="175">
                  <c:v>1750</c:v>
                </c:pt>
                <c:pt idx="176">
                  <c:v>1760</c:v>
                </c:pt>
                <c:pt idx="177">
                  <c:v>1770</c:v>
                </c:pt>
                <c:pt idx="178">
                  <c:v>1780</c:v>
                </c:pt>
                <c:pt idx="179">
                  <c:v>1790</c:v>
                </c:pt>
                <c:pt idx="180">
                  <c:v>1800</c:v>
                </c:pt>
                <c:pt idx="181">
                  <c:v>1810</c:v>
                </c:pt>
                <c:pt idx="182">
                  <c:v>1820</c:v>
                </c:pt>
                <c:pt idx="183">
                  <c:v>1830</c:v>
                </c:pt>
                <c:pt idx="184">
                  <c:v>1840</c:v>
                </c:pt>
                <c:pt idx="185">
                  <c:v>1850</c:v>
                </c:pt>
                <c:pt idx="186">
                  <c:v>1860</c:v>
                </c:pt>
                <c:pt idx="187">
                  <c:v>1870</c:v>
                </c:pt>
                <c:pt idx="188">
                  <c:v>1880</c:v>
                </c:pt>
                <c:pt idx="189">
                  <c:v>1890</c:v>
                </c:pt>
                <c:pt idx="190">
                  <c:v>1900</c:v>
                </c:pt>
                <c:pt idx="191">
                  <c:v>1910</c:v>
                </c:pt>
                <c:pt idx="192">
                  <c:v>1920</c:v>
                </c:pt>
                <c:pt idx="193">
                  <c:v>1930</c:v>
                </c:pt>
                <c:pt idx="194">
                  <c:v>1940</c:v>
                </c:pt>
                <c:pt idx="195">
                  <c:v>1950</c:v>
                </c:pt>
                <c:pt idx="196">
                  <c:v>1960</c:v>
                </c:pt>
                <c:pt idx="197">
                  <c:v>1970</c:v>
                </c:pt>
                <c:pt idx="198">
                  <c:v>1980</c:v>
                </c:pt>
                <c:pt idx="199">
                  <c:v>1990</c:v>
                </c:pt>
                <c:pt idx="200">
                  <c:v>2000</c:v>
                </c:pt>
                <c:pt idx="201">
                  <c:v>2010</c:v>
                </c:pt>
                <c:pt idx="202">
                  <c:v>2020</c:v>
                </c:pt>
                <c:pt idx="203">
                  <c:v>2030</c:v>
                </c:pt>
                <c:pt idx="204">
                  <c:v>2040</c:v>
                </c:pt>
                <c:pt idx="205">
                  <c:v>2050</c:v>
                </c:pt>
                <c:pt idx="206">
                  <c:v>2060</c:v>
                </c:pt>
                <c:pt idx="207">
                  <c:v>2070</c:v>
                </c:pt>
                <c:pt idx="208">
                  <c:v>2080</c:v>
                </c:pt>
                <c:pt idx="209">
                  <c:v>2090</c:v>
                </c:pt>
                <c:pt idx="210">
                  <c:v>2100</c:v>
                </c:pt>
                <c:pt idx="211">
                  <c:v>2110</c:v>
                </c:pt>
                <c:pt idx="212">
                  <c:v>2120</c:v>
                </c:pt>
                <c:pt idx="213">
                  <c:v>2130</c:v>
                </c:pt>
                <c:pt idx="214">
                  <c:v>2140</c:v>
                </c:pt>
                <c:pt idx="215">
                  <c:v>2150</c:v>
                </c:pt>
                <c:pt idx="216">
                  <c:v>2160</c:v>
                </c:pt>
                <c:pt idx="217">
                  <c:v>2170</c:v>
                </c:pt>
                <c:pt idx="218">
                  <c:v>2180</c:v>
                </c:pt>
                <c:pt idx="219">
                  <c:v>2190</c:v>
                </c:pt>
                <c:pt idx="220">
                  <c:v>2200</c:v>
                </c:pt>
                <c:pt idx="221">
                  <c:v>2210</c:v>
                </c:pt>
                <c:pt idx="222">
                  <c:v>2220</c:v>
                </c:pt>
                <c:pt idx="223">
                  <c:v>2230</c:v>
                </c:pt>
                <c:pt idx="224">
                  <c:v>2240</c:v>
                </c:pt>
                <c:pt idx="225">
                  <c:v>2250</c:v>
                </c:pt>
                <c:pt idx="226">
                  <c:v>2260</c:v>
                </c:pt>
                <c:pt idx="227">
                  <c:v>2270</c:v>
                </c:pt>
                <c:pt idx="228">
                  <c:v>2280</c:v>
                </c:pt>
                <c:pt idx="229">
                  <c:v>2290</c:v>
                </c:pt>
                <c:pt idx="230">
                  <c:v>2300</c:v>
                </c:pt>
                <c:pt idx="231">
                  <c:v>2310</c:v>
                </c:pt>
                <c:pt idx="232">
                  <c:v>2320</c:v>
                </c:pt>
                <c:pt idx="233">
                  <c:v>2330</c:v>
                </c:pt>
                <c:pt idx="234">
                  <c:v>2340</c:v>
                </c:pt>
                <c:pt idx="235">
                  <c:v>2350</c:v>
                </c:pt>
                <c:pt idx="236">
                  <c:v>2360</c:v>
                </c:pt>
                <c:pt idx="237">
                  <c:v>2370</c:v>
                </c:pt>
                <c:pt idx="238">
                  <c:v>2380</c:v>
                </c:pt>
                <c:pt idx="239">
                  <c:v>2390</c:v>
                </c:pt>
                <c:pt idx="240">
                  <c:v>2400</c:v>
                </c:pt>
                <c:pt idx="241">
                  <c:v>2410</c:v>
                </c:pt>
                <c:pt idx="242">
                  <c:v>2420</c:v>
                </c:pt>
                <c:pt idx="243">
                  <c:v>2430</c:v>
                </c:pt>
                <c:pt idx="244">
                  <c:v>2440</c:v>
                </c:pt>
                <c:pt idx="245">
                  <c:v>2450</c:v>
                </c:pt>
                <c:pt idx="246">
                  <c:v>2460</c:v>
                </c:pt>
                <c:pt idx="247">
                  <c:v>2470</c:v>
                </c:pt>
                <c:pt idx="248">
                  <c:v>2480</c:v>
                </c:pt>
                <c:pt idx="249">
                  <c:v>2490</c:v>
                </c:pt>
                <c:pt idx="250">
                  <c:v>2500</c:v>
                </c:pt>
                <c:pt idx="251">
                  <c:v>2510</c:v>
                </c:pt>
                <c:pt idx="252">
                  <c:v>2520</c:v>
                </c:pt>
                <c:pt idx="253">
                  <c:v>2530</c:v>
                </c:pt>
                <c:pt idx="254">
                  <c:v>2540</c:v>
                </c:pt>
                <c:pt idx="255">
                  <c:v>2550</c:v>
                </c:pt>
                <c:pt idx="256">
                  <c:v>2560</c:v>
                </c:pt>
                <c:pt idx="257">
                  <c:v>2570</c:v>
                </c:pt>
                <c:pt idx="258">
                  <c:v>2580</c:v>
                </c:pt>
                <c:pt idx="259">
                  <c:v>2590</c:v>
                </c:pt>
                <c:pt idx="260">
                  <c:v>2600</c:v>
                </c:pt>
                <c:pt idx="261">
                  <c:v>2610</c:v>
                </c:pt>
                <c:pt idx="262">
                  <c:v>2620</c:v>
                </c:pt>
                <c:pt idx="263">
                  <c:v>2630</c:v>
                </c:pt>
                <c:pt idx="264">
                  <c:v>2640</c:v>
                </c:pt>
                <c:pt idx="265">
                  <c:v>2650</c:v>
                </c:pt>
                <c:pt idx="266">
                  <c:v>2660</c:v>
                </c:pt>
                <c:pt idx="267">
                  <c:v>2670</c:v>
                </c:pt>
                <c:pt idx="268">
                  <c:v>2680</c:v>
                </c:pt>
                <c:pt idx="269">
                  <c:v>2690</c:v>
                </c:pt>
                <c:pt idx="270">
                  <c:v>2700</c:v>
                </c:pt>
                <c:pt idx="271">
                  <c:v>2710</c:v>
                </c:pt>
                <c:pt idx="272">
                  <c:v>2720</c:v>
                </c:pt>
                <c:pt idx="273">
                  <c:v>2730</c:v>
                </c:pt>
                <c:pt idx="274">
                  <c:v>2740</c:v>
                </c:pt>
                <c:pt idx="275">
                  <c:v>2750</c:v>
                </c:pt>
                <c:pt idx="276">
                  <c:v>2760</c:v>
                </c:pt>
                <c:pt idx="277">
                  <c:v>2770</c:v>
                </c:pt>
                <c:pt idx="278">
                  <c:v>2780</c:v>
                </c:pt>
                <c:pt idx="279">
                  <c:v>2790</c:v>
                </c:pt>
                <c:pt idx="280">
                  <c:v>2800</c:v>
                </c:pt>
                <c:pt idx="281">
                  <c:v>2810</c:v>
                </c:pt>
                <c:pt idx="282">
                  <c:v>2820</c:v>
                </c:pt>
                <c:pt idx="283">
                  <c:v>2830</c:v>
                </c:pt>
                <c:pt idx="284">
                  <c:v>2840</c:v>
                </c:pt>
                <c:pt idx="285">
                  <c:v>2850</c:v>
                </c:pt>
                <c:pt idx="286">
                  <c:v>2860</c:v>
                </c:pt>
                <c:pt idx="287">
                  <c:v>2870</c:v>
                </c:pt>
                <c:pt idx="288">
                  <c:v>2880</c:v>
                </c:pt>
                <c:pt idx="289">
                  <c:v>2890</c:v>
                </c:pt>
                <c:pt idx="290">
                  <c:v>2900</c:v>
                </c:pt>
                <c:pt idx="291">
                  <c:v>2910</c:v>
                </c:pt>
                <c:pt idx="292">
                  <c:v>2920</c:v>
                </c:pt>
                <c:pt idx="293">
                  <c:v>2930</c:v>
                </c:pt>
                <c:pt idx="294">
                  <c:v>2940</c:v>
                </c:pt>
                <c:pt idx="295">
                  <c:v>2950</c:v>
                </c:pt>
                <c:pt idx="296">
                  <c:v>2960</c:v>
                </c:pt>
                <c:pt idx="297">
                  <c:v>2970</c:v>
                </c:pt>
                <c:pt idx="298">
                  <c:v>2980</c:v>
                </c:pt>
                <c:pt idx="299">
                  <c:v>2990</c:v>
                </c:pt>
                <c:pt idx="300">
                  <c:v>3000</c:v>
                </c:pt>
                <c:pt idx="301">
                  <c:v>3010</c:v>
                </c:pt>
                <c:pt idx="302">
                  <c:v>3020</c:v>
                </c:pt>
                <c:pt idx="303">
                  <c:v>3030</c:v>
                </c:pt>
                <c:pt idx="304">
                  <c:v>3040</c:v>
                </c:pt>
                <c:pt idx="305">
                  <c:v>3050</c:v>
                </c:pt>
                <c:pt idx="306">
                  <c:v>3060</c:v>
                </c:pt>
                <c:pt idx="307">
                  <c:v>3070</c:v>
                </c:pt>
                <c:pt idx="308">
                  <c:v>3080</c:v>
                </c:pt>
                <c:pt idx="309">
                  <c:v>3090</c:v>
                </c:pt>
                <c:pt idx="310">
                  <c:v>3100</c:v>
                </c:pt>
                <c:pt idx="311">
                  <c:v>3110</c:v>
                </c:pt>
                <c:pt idx="312">
                  <c:v>3120</c:v>
                </c:pt>
                <c:pt idx="313">
                  <c:v>3130</c:v>
                </c:pt>
                <c:pt idx="314">
                  <c:v>3140</c:v>
                </c:pt>
                <c:pt idx="315">
                  <c:v>3150</c:v>
                </c:pt>
                <c:pt idx="316">
                  <c:v>3160</c:v>
                </c:pt>
                <c:pt idx="317">
                  <c:v>3170</c:v>
                </c:pt>
                <c:pt idx="318">
                  <c:v>3180</c:v>
                </c:pt>
                <c:pt idx="319">
                  <c:v>3190</c:v>
                </c:pt>
                <c:pt idx="320">
                  <c:v>3200</c:v>
                </c:pt>
                <c:pt idx="321">
                  <c:v>3210</c:v>
                </c:pt>
                <c:pt idx="322">
                  <c:v>3220</c:v>
                </c:pt>
                <c:pt idx="323">
                  <c:v>3230</c:v>
                </c:pt>
                <c:pt idx="324">
                  <c:v>3240</c:v>
                </c:pt>
                <c:pt idx="325">
                  <c:v>3250</c:v>
                </c:pt>
                <c:pt idx="326">
                  <c:v>3260</c:v>
                </c:pt>
                <c:pt idx="327">
                  <c:v>3270</c:v>
                </c:pt>
                <c:pt idx="328">
                  <c:v>3280</c:v>
                </c:pt>
                <c:pt idx="329">
                  <c:v>3290</c:v>
                </c:pt>
                <c:pt idx="330">
                  <c:v>3300</c:v>
                </c:pt>
              </c:numCache>
            </c:numRef>
          </c:xVal>
          <c:yVal>
            <c:numRef>
              <c:f>'Sheet1 (2)'!$K$1:$K$331</c:f>
              <c:numCache>
                <c:formatCode>General</c:formatCode>
                <c:ptCount val="331"/>
                <c:pt idx="0">
                  <c:v>-6.8793079222692137</c:v>
                </c:pt>
                <c:pt idx="1">
                  <c:v>-1.7615822011841187</c:v>
                </c:pt>
                <c:pt idx="2">
                  <c:v>-5.5551956151391213</c:v>
                </c:pt>
                <c:pt idx="3">
                  <c:v>-17.451753007887021</c:v>
                </c:pt>
                <c:pt idx="4">
                  <c:v>-5.4203007607532872</c:v>
                </c:pt>
                <c:pt idx="5">
                  <c:v>-2.6600695886997729</c:v>
                </c:pt>
                <c:pt idx="6">
                  <c:v>2.2175725106805859</c:v>
                </c:pt>
                <c:pt idx="7">
                  <c:v>-8.4327901803586229</c:v>
                </c:pt>
                <c:pt idx="8">
                  <c:v>-15.672309694075558</c:v>
                </c:pt>
                <c:pt idx="9">
                  <c:v>-12.541482911236434</c:v>
                </c:pt>
                <c:pt idx="10">
                  <c:v>-13.217905123301064</c:v>
                </c:pt>
                <c:pt idx="11">
                  <c:v>-7.7485762077518379</c:v>
                </c:pt>
                <c:pt idx="12">
                  <c:v>-22.006524029802449</c:v>
                </c:pt>
                <c:pt idx="13">
                  <c:v>-8.9022437530226419</c:v>
                </c:pt>
                <c:pt idx="14">
                  <c:v>-17.018823312764326</c:v>
                </c:pt>
                <c:pt idx="15">
                  <c:v>0.41037104993772433</c:v>
                </c:pt>
                <c:pt idx="16">
                  <c:v>-1.5531526066818437</c:v>
                </c:pt>
                <c:pt idx="17">
                  <c:v>-0.44964451990111071</c:v>
                </c:pt>
                <c:pt idx="18">
                  <c:v>11.427433471491481</c:v>
                </c:pt>
                <c:pt idx="19">
                  <c:v>-0.9668226258857372</c:v>
                </c:pt>
                <c:pt idx="20">
                  <c:v>4.0379225673383319</c:v>
                </c:pt>
                <c:pt idx="21">
                  <c:v>-0.68437130623312026</c:v>
                </c:pt>
                <c:pt idx="22">
                  <c:v>10.441288777876736</c:v>
                </c:pt>
                <c:pt idx="23">
                  <c:v>-1.3466709523150993</c:v>
                </c:pt>
                <c:pt idx="24">
                  <c:v>3.0688223499095324</c:v>
                </c:pt>
                <c:pt idx="25">
                  <c:v>-4.8076735881274475</c:v>
                </c:pt>
                <c:pt idx="26">
                  <c:v>-0.82608395109331145</c:v>
                </c:pt>
                <c:pt idx="27">
                  <c:v>-8.3889615273090783</c:v>
                </c:pt>
                <c:pt idx="28">
                  <c:v>8.0521402016426951</c:v>
                </c:pt>
                <c:pt idx="29">
                  <c:v>12.857708516008277</c:v>
                </c:pt>
                <c:pt idx="30">
                  <c:v>-5.9520884177544291</c:v>
                </c:pt>
                <c:pt idx="31">
                  <c:v>1.3721664918582663</c:v>
                </c:pt>
                <c:pt idx="32">
                  <c:v>-8.628558163979914</c:v>
                </c:pt>
                <c:pt idx="33">
                  <c:v>-1.5278293849198745</c:v>
                </c:pt>
                <c:pt idx="34">
                  <c:v>16.417082128665136</c:v>
                </c:pt>
                <c:pt idx="35">
                  <c:v>9.9494338936540778</c:v>
                </c:pt>
                <c:pt idx="36">
                  <c:v>-3.1149136103472768</c:v>
                </c:pt>
                <c:pt idx="37">
                  <c:v>7.6391768929092052</c:v>
                </c:pt>
                <c:pt idx="38">
                  <c:v>15.519081726183344</c:v>
                </c:pt>
                <c:pt idx="39">
                  <c:v>14.453071487011668</c:v>
                </c:pt>
                <c:pt idx="40">
                  <c:v>9.1205853659838052</c:v>
                </c:pt>
                <c:pt idx="41">
                  <c:v>-5.452441772989614</c:v>
                </c:pt>
                <c:pt idx="42">
                  <c:v>20.993280492071435</c:v>
                </c:pt>
                <c:pt idx="43">
                  <c:v>13.420176230144079</c:v>
                </c:pt>
                <c:pt idx="44">
                  <c:v>5.9055101722827859</c:v>
                </c:pt>
                <c:pt idx="45">
                  <c:v>15.054498003858189</c:v>
                </c:pt>
                <c:pt idx="46">
                  <c:v>-0.32741127639626172</c:v>
                </c:pt>
                <c:pt idx="47">
                  <c:v>10.845486356000302</c:v>
                </c:pt>
                <c:pt idx="48">
                  <c:v>-9.2557948876222707</c:v>
                </c:pt>
                <c:pt idx="49">
                  <c:v>13.370990741721808</c:v>
                </c:pt>
                <c:pt idx="50">
                  <c:v>10.066797286820066</c:v>
                </c:pt>
                <c:pt idx="51">
                  <c:v>10.116469760276203</c:v>
                </c:pt>
                <c:pt idx="52">
                  <c:v>19.348245047611872</c:v>
                </c:pt>
                <c:pt idx="53">
                  <c:v>18.141983118681598</c:v>
                </c:pt>
                <c:pt idx="54">
                  <c:v>9.0246493143086894</c:v>
                </c:pt>
                <c:pt idx="55">
                  <c:v>13.614483258663704</c:v>
                </c:pt>
                <c:pt idx="56">
                  <c:v>12.683854858911726</c:v>
                </c:pt>
                <c:pt idx="57">
                  <c:v>15.942271720628391</c:v>
                </c:pt>
                <c:pt idx="58">
                  <c:v>7.7346259595504199</c:v>
                </c:pt>
                <c:pt idx="59">
                  <c:v>13.764961634133819</c:v>
                </c:pt>
                <c:pt idx="60">
                  <c:v>23.045435424857825</c:v>
                </c:pt>
                <c:pt idx="61">
                  <c:v>17.850766068419091</c:v>
                </c:pt>
                <c:pt idx="62">
                  <c:v>22.384109748843649</c:v>
                </c:pt>
                <c:pt idx="63">
                  <c:v>26.496698359992521</c:v>
                </c:pt>
                <c:pt idx="64">
                  <c:v>27.55735176379147</c:v>
                </c:pt>
                <c:pt idx="65">
                  <c:v>19.012712359265922</c:v>
                </c:pt>
                <c:pt idx="66">
                  <c:v>25.765246839099028</c:v>
                </c:pt>
                <c:pt idx="67">
                  <c:v>2.8579578302378268</c:v>
                </c:pt>
                <c:pt idx="68">
                  <c:v>13.874046281723784</c:v>
                </c:pt>
                <c:pt idx="69">
                  <c:v>32.460317084933799</c:v>
                </c:pt>
                <c:pt idx="70">
                  <c:v>29.68937224213483</c:v>
                </c:pt>
                <c:pt idx="71">
                  <c:v>20.887117754684766</c:v>
                </c:pt>
                <c:pt idx="72">
                  <c:v>12.779303925552973</c:v>
                </c:pt>
                <c:pt idx="73">
                  <c:v>29.69326812240589</c:v>
                </c:pt>
                <c:pt idx="74">
                  <c:v>29.302706125231108</c:v>
                </c:pt>
                <c:pt idx="75">
                  <c:v>38.317286087454583</c:v>
                </c:pt>
                <c:pt idx="76">
                  <c:v>22.31544485906603</c:v>
                </c:pt>
                <c:pt idx="77">
                  <c:v>22.204412271340502</c:v>
                </c:pt>
                <c:pt idx="78">
                  <c:v>34.145772287205745</c:v>
                </c:pt>
                <c:pt idx="79">
                  <c:v>24.207381715704653</c:v>
                </c:pt>
                <c:pt idx="80">
                  <c:v>41.596156320594353</c:v>
                </c:pt>
                <c:pt idx="81">
                  <c:v>25.77985639011554</c:v>
                </c:pt>
                <c:pt idx="82">
                  <c:v>16.952765665937338</c:v>
                </c:pt>
                <c:pt idx="83">
                  <c:v>39.266906903528003</c:v>
                </c:pt>
                <c:pt idx="84">
                  <c:v>30.627792402428973</c:v>
                </c:pt>
                <c:pt idx="85">
                  <c:v>36.352301475733313</c:v>
                </c:pt>
                <c:pt idx="86">
                  <c:v>33.275530031655329</c:v>
                </c:pt>
                <c:pt idx="87">
                  <c:v>22.812656578661379</c:v>
                </c:pt>
                <c:pt idx="88">
                  <c:v>34.857744406743862</c:v>
                </c:pt>
                <c:pt idx="89">
                  <c:v>40.573487749438286</c:v>
                </c:pt>
                <c:pt idx="90">
                  <c:v>34.933227086995871</c:v>
                </c:pt>
                <c:pt idx="91">
                  <c:v>38.336765488809888</c:v>
                </c:pt>
                <c:pt idx="92">
                  <c:v>25.176968918167354</c:v>
                </c:pt>
                <c:pt idx="93">
                  <c:v>35.383688243338412</c:v>
                </c:pt>
                <c:pt idx="94">
                  <c:v>33.182028905149643</c:v>
                </c:pt>
                <c:pt idx="95">
                  <c:v>24.992401590325347</c:v>
                </c:pt>
                <c:pt idx="96">
                  <c:v>33.639307851966578</c:v>
                </c:pt>
                <c:pt idx="97">
                  <c:v>28.808903300872924</c:v>
                </c:pt>
                <c:pt idx="98">
                  <c:v>29.864199869299114</c:v>
                </c:pt>
                <c:pt idx="99">
                  <c:v>29.9328647590768</c:v>
                </c:pt>
                <c:pt idx="100">
                  <c:v>33.781994466894496</c:v>
                </c:pt>
                <c:pt idx="101">
                  <c:v>34.708726986375446</c:v>
                </c:pt>
                <c:pt idx="102">
                  <c:v>34.212002251813935</c:v>
                </c:pt>
                <c:pt idx="103">
                  <c:v>31.689906761329624</c:v>
                </c:pt>
                <c:pt idx="104">
                  <c:v>20.615380105777568</c:v>
                </c:pt>
                <c:pt idx="105">
                  <c:v>25.710217530270125</c:v>
                </c:pt>
                <c:pt idx="106">
                  <c:v>32.487101261797399</c:v>
                </c:pt>
                <c:pt idx="107">
                  <c:v>33.393867394889078</c:v>
                </c:pt>
                <c:pt idx="108">
                  <c:v>33.195177501064528</c:v>
                </c:pt>
                <c:pt idx="109">
                  <c:v>30.676977890851276</c:v>
                </c:pt>
                <c:pt idx="110">
                  <c:v>34.857257421709967</c:v>
                </c:pt>
                <c:pt idx="111">
                  <c:v>35.086140387635417</c:v>
                </c:pt>
                <c:pt idx="112">
                  <c:v>43.988713792065553</c:v>
                </c:pt>
                <c:pt idx="113">
                  <c:v>38.227193856186062</c:v>
                </c:pt>
                <c:pt idx="114">
                  <c:v>36.868018626616305</c:v>
                </c:pt>
                <c:pt idx="115">
                  <c:v>38.1960268140175</c:v>
                </c:pt>
                <c:pt idx="116">
                  <c:v>42.385072075486107</c:v>
                </c:pt>
                <c:pt idx="117">
                  <c:v>26.647176735462637</c:v>
                </c:pt>
                <c:pt idx="118">
                  <c:v>30.898556081268367</c:v>
                </c:pt>
                <c:pt idx="119">
                  <c:v>46.633042526054744</c:v>
                </c:pt>
                <c:pt idx="120">
                  <c:v>34.330339615047684</c:v>
                </c:pt>
                <c:pt idx="121">
                  <c:v>43.111653746040808</c:v>
                </c:pt>
                <c:pt idx="122">
                  <c:v>45.200332556368522</c:v>
                </c:pt>
                <c:pt idx="123">
                  <c:v>54.713585193289035</c:v>
                </c:pt>
                <c:pt idx="124">
                  <c:v>38.982994628773717</c:v>
                </c:pt>
                <c:pt idx="125">
                  <c:v>47.694669899921429</c:v>
                </c:pt>
                <c:pt idx="126">
                  <c:v>30.819664505779198</c:v>
                </c:pt>
                <c:pt idx="127">
                  <c:v>33.813161509063058</c:v>
                </c:pt>
                <c:pt idx="128">
                  <c:v>48.752401393517125</c:v>
                </c:pt>
                <c:pt idx="129">
                  <c:v>39.406671608252665</c:v>
                </c:pt>
                <c:pt idx="130">
                  <c:v>36.082998751995547</c:v>
                </c:pt>
                <c:pt idx="131">
                  <c:v>33.460097359497333</c:v>
                </c:pt>
                <c:pt idx="132">
                  <c:v>40.733218840552219</c:v>
                </c:pt>
                <c:pt idx="133">
                  <c:v>38.084020256224235</c:v>
                </c:pt>
                <c:pt idx="134">
                  <c:v>43.07561685353339</c:v>
                </c:pt>
                <c:pt idx="135">
                  <c:v>36.621604199471079</c:v>
                </c:pt>
                <c:pt idx="136">
                  <c:v>34.311347198726203</c:v>
                </c:pt>
                <c:pt idx="137">
                  <c:v>50.465614742720398</c:v>
                </c:pt>
                <c:pt idx="138">
                  <c:v>33.364648292856046</c:v>
                </c:pt>
                <c:pt idx="139">
                  <c:v>35.228827002563342</c:v>
                </c:pt>
                <c:pt idx="140">
                  <c:v>50.281534399912367</c:v>
                </c:pt>
                <c:pt idx="141">
                  <c:v>40.356292424326156</c:v>
                </c:pt>
                <c:pt idx="142">
                  <c:v>43.261158151443126</c:v>
                </c:pt>
                <c:pt idx="143">
                  <c:v>40.695720992943166</c:v>
                </c:pt>
                <c:pt idx="144">
                  <c:v>29.748784416268691</c:v>
                </c:pt>
                <c:pt idx="145">
                  <c:v>46.707064251205054</c:v>
                </c:pt>
                <c:pt idx="146">
                  <c:v>49.71906668577649</c:v>
                </c:pt>
                <c:pt idx="147">
                  <c:v>43.83872240162934</c:v>
                </c:pt>
                <c:pt idx="148">
                  <c:v>46.741153203576943</c:v>
                </c:pt>
                <c:pt idx="149">
                  <c:v>39.623866933364859</c:v>
                </c:pt>
                <c:pt idx="150">
                  <c:v>54.619110096715559</c:v>
                </c:pt>
                <c:pt idx="151">
                  <c:v>39.595134816365729</c:v>
                </c:pt>
                <c:pt idx="152">
                  <c:v>42.30764145509864</c:v>
                </c:pt>
                <c:pt idx="153">
                  <c:v>54.183745476423425</c:v>
                </c:pt>
                <c:pt idx="154">
                  <c:v>32.013751808862317</c:v>
                </c:pt>
                <c:pt idx="155">
                  <c:v>38.355757905131362</c:v>
                </c:pt>
                <c:pt idx="156">
                  <c:v>36.706339595366835</c:v>
                </c:pt>
                <c:pt idx="157">
                  <c:v>57.220097162689029</c:v>
                </c:pt>
                <c:pt idx="158">
                  <c:v>41.840622807604049</c:v>
                </c:pt>
                <c:pt idx="159">
                  <c:v>43.940502273711047</c:v>
                </c:pt>
                <c:pt idx="160">
                  <c:v>53.954375525464151</c:v>
                </c:pt>
                <c:pt idx="161">
                  <c:v>43.600586720060136</c:v>
                </c:pt>
                <c:pt idx="162">
                  <c:v>52.277686053802121</c:v>
                </c:pt>
                <c:pt idx="163">
                  <c:v>31.333433716526667</c:v>
                </c:pt>
                <c:pt idx="164">
                  <c:v>59.01415002751709</c:v>
                </c:pt>
                <c:pt idx="165">
                  <c:v>55.264365266611591</c:v>
                </c:pt>
                <c:pt idx="166">
                  <c:v>57.480147170782978</c:v>
                </c:pt>
                <c:pt idx="167">
                  <c:v>51.124505493565223</c:v>
                </c:pt>
                <c:pt idx="168">
                  <c:v>48.297070386835721</c:v>
                </c:pt>
                <c:pt idx="169">
                  <c:v>27.273439489037187</c:v>
                </c:pt>
                <c:pt idx="170">
                  <c:v>47.422932251014302</c:v>
                </c:pt>
                <c:pt idx="171">
                  <c:v>53.118709207319512</c:v>
                </c:pt>
                <c:pt idx="172">
                  <c:v>55.240502999951325</c:v>
                </c:pt>
                <c:pt idx="173">
                  <c:v>42.807775084897322</c:v>
                </c:pt>
                <c:pt idx="174">
                  <c:v>44.541441805523704</c:v>
                </c:pt>
                <c:pt idx="175">
                  <c:v>59.701772895361024</c:v>
                </c:pt>
                <c:pt idx="176">
                  <c:v>45.784714597029129</c:v>
                </c:pt>
                <c:pt idx="177">
                  <c:v>46.173815639102287</c:v>
                </c:pt>
                <c:pt idx="178">
                  <c:v>57.202078716435359</c:v>
                </c:pt>
                <c:pt idx="179">
                  <c:v>51.57837554514493</c:v>
                </c:pt>
                <c:pt idx="180">
                  <c:v>43.90641332133923</c:v>
                </c:pt>
                <c:pt idx="181">
                  <c:v>57.534689494577982</c:v>
                </c:pt>
                <c:pt idx="182">
                  <c:v>43.194928186834943</c:v>
                </c:pt>
                <c:pt idx="183">
                  <c:v>46.618919960072063</c:v>
                </c:pt>
                <c:pt idx="184">
                  <c:v>36.935222561292292</c:v>
                </c:pt>
                <c:pt idx="185">
                  <c:v>48.740226767670038</c:v>
                </c:pt>
                <c:pt idx="186">
                  <c:v>43.658537939092369</c:v>
                </c:pt>
                <c:pt idx="187">
                  <c:v>49.424440740276829</c:v>
                </c:pt>
                <c:pt idx="188">
                  <c:v>37.654012471304803</c:v>
                </c:pt>
                <c:pt idx="189">
                  <c:v>49.427849635513986</c:v>
                </c:pt>
                <c:pt idx="190">
                  <c:v>55.845338412035041</c:v>
                </c:pt>
                <c:pt idx="191">
                  <c:v>53.676307071116454</c:v>
                </c:pt>
                <c:pt idx="192">
                  <c:v>43.107757865769749</c:v>
                </c:pt>
                <c:pt idx="193">
                  <c:v>47.198432150393813</c:v>
                </c:pt>
                <c:pt idx="194">
                  <c:v>47.469682814267109</c:v>
                </c:pt>
                <c:pt idx="195">
                  <c:v>50.464640772652672</c:v>
                </c:pt>
                <c:pt idx="196">
                  <c:v>40.785326239177792</c:v>
                </c:pt>
                <c:pt idx="197">
                  <c:v>44.392911370189118</c:v>
                </c:pt>
                <c:pt idx="198">
                  <c:v>76.818322866309629</c:v>
                </c:pt>
                <c:pt idx="199">
                  <c:v>59.098885423412838</c:v>
                </c:pt>
                <c:pt idx="200">
                  <c:v>44.394372325290817</c:v>
                </c:pt>
                <c:pt idx="201">
                  <c:v>53.866718219365062</c:v>
                </c:pt>
                <c:pt idx="202">
                  <c:v>36.86558370144688</c:v>
                </c:pt>
                <c:pt idx="203">
                  <c:v>45.150173097878479</c:v>
                </c:pt>
                <c:pt idx="204">
                  <c:v>41.751991531437163</c:v>
                </c:pt>
                <c:pt idx="205">
                  <c:v>48.620428449334582</c:v>
                </c:pt>
                <c:pt idx="206">
                  <c:v>44.464011185136165</c:v>
                </c:pt>
                <c:pt idx="207">
                  <c:v>56.679543775078045</c:v>
                </c:pt>
                <c:pt idx="208">
                  <c:v>53.390446856226646</c:v>
                </c:pt>
                <c:pt idx="209">
                  <c:v>54.082939574409451</c:v>
                </c:pt>
                <c:pt idx="210">
                  <c:v>51.317838552017079</c:v>
                </c:pt>
                <c:pt idx="211">
                  <c:v>54.175953715881242</c:v>
                </c:pt>
                <c:pt idx="212">
                  <c:v>52.72814721014467</c:v>
                </c:pt>
                <c:pt idx="213">
                  <c:v>46.204495696236947</c:v>
                </c:pt>
                <c:pt idx="214">
                  <c:v>44.33593412122476</c:v>
                </c:pt>
                <c:pt idx="215">
                  <c:v>54.718455043627834</c:v>
                </c:pt>
                <c:pt idx="216">
                  <c:v>40.962588791511507</c:v>
                </c:pt>
                <c:pt idx="217">
                  <c:v>28.516712280542617</c:v>
                </c:pt>
                <c:pt idx="218">
                  <c:v>45.592842493678901</c:v>
                </c:pt>
                <c:pt idx="219">
                  <c:v>38.865631235607765</c:v>
                </c:pt>
                <c:pt idx="220">
                  <c:v>29.770698742793428</c:v>
                </c:pt>
                <c:pt idx="221">
                  <c:v>38.744371962170689</c:v>
                </c:pt>
                <c:pt idx="222">
                  <c:v>55.870174648763104</c:v>
                </c:pt>
                <c:pt idx="223">
                  <c:v>58.821790939132953</c:v>
                </c:pt>
                <c:pt idx="224">
                  <c:v>43.445238494251228</c:v>
                </c:pt>
                <c:pt idx="225">
                  <c:v>57.710978076843965</c:v>
                </c:pt>
                <c:pt idx="226">
                  <c:v>59.301471197508526</c:v>
                </c:pt>
                <c:pt idx="227">
                  <c:v>54.893282670792118</c:v>
                </c:pt>
                <c:pt idx="228">
                  <c:v>56.80762083898945</c:v>
                </c:pt>
                <c:pt idx="229">
                  <c:v>54.699949612340262</c:v>
                </c:pt>
                <c:pt idx="230">
                  <c:v>57.171398659300699</c:v>
                </c:pt>
                <c:pt idx="231">
                  <c:v>39.267393888561905</c:v>
                </c:pt>
                <c:pt idx="232">
                  <c:v>43.757395900970742</c:v>
                </c:pt>
                <c:pt idx="233">
                  <c:v>61.664809566946701</c:v>
                </c:pt>
                <c:pt idx="234">
                  <c:v>48.081336016825219</c:v>
                </c:pt>
                <c:pt idx="235">
                  <c:v>48.704676860196514</c:v>
                </c:pt>
                <c:pt idx="236">
                  <c:v>50.217739360473544</c:v>
                </c:pt>
                <c:pt idx="237">
                  <c:v>44.550207536133627</c:v>
                </c:pt>
                <c:pt idx="238">
                  <c:v>67.06352565258274</c:v>
                </c:pt>
                <c:pt idx="239">
                  <c:v>48.764576019364206</c:v>
                </c:pt>
                <c:pt idx="240">
                  <c:v>45.830978175248035</c:v>
                </c:pt>
                <c:pt idx="241">
                  <c:v>52.933654894443613</c:v>
                </c:pt>
                <c:pt idx="242">
                  <c:v>48.886809262869093</c:v>
                </c:pt>
                <c:pt idx="243">
                  <c:v>50.910719063690244</c:v>
                </c:pt>
                <c:pt idx="244">
                  <c:v>51.52626814651935</c:v>
                </c:pt>
                <c:pt idx="245">
                  <c:v>54.612292306241159</c:v>
                </c:pt>
                <c:pt idx="246">
                  <c:v>53.817532730942752</c:v>
                </c:pt>
                <c:pt idx="247">
                  <c:v>58.786728016693331</c:v>
                </c:pt>
                <c:pt idx="248">
                  <c:v>51.916830143694206</c:v>
                </c:pt>
                <c:pt idx="249">
                  <c:v>48.839571714582313</c:v>
                </c:pt>
                <c:pt idx="250">
                  <c:v>45.837795965722435</c:v>
                </c:pt>
                <c:pt idx="251">
                  <c:v>38.993708299519177</c:v>
                </c:pt>
                <c:pt idx="252">
                  <c:v>56.797394153277892</c:v>
                </c:pt>
                <c:pt idx="253">
                  <c:v>58.893377739113895</c:v>
                </c:pt>
                <c:pt idx="254">
                  <c:v>57.864865347551245</c:v>
                </c:pt>
                <c:pt idx="255">
                  <c:v>60.201419540125812</c:v>
                </c:pt>
                <c:pt idx="256">
                  <c:v>58.349902441299506</c:v>
                </c:pt>
                <c:pt idx="257">
                  <c:v>50.588821956293017</c:v>
                </c:pt>
                <c:pt idx="258">
                  <c:v>55.348613677473523</c:v>
                </c:pt>
                <c:pt idx="259">
                  <c:v>48.958396062849971</c:v>
                </c:pt>
                <c:pt idx="260">
                  <c:v>58.804746462947008</c:v>
                </c:pt>
                <c:pt idx="261">
                  <c:v>53.697247427573473</c:v>
                </c:pt>
                <c:pt idx="262">
                  <c:v>49.636279230016264</c:v>
                </c:pt>
                <c:pt idx="263">
                  <c:v>63.798777985425659</c:v>
                </c:pt>
                <c:pt idx="264">
                  <c:v>40.826719967057905</c:v>
                </c:pt>
                <c:pt idx="265">
                  <c:v>52.684318557095125</c:v>
                </c:pt>
                <c:pt idx="266">
                  <c:v>45.727250363030805</c:v>
                </c:pt>
                <c:pt idx="267">
                  <c:v>38.484321954076741</c:v>
                </c:pt>
                <c:pt idx="268">
                  <c:v>57.061827026676802</c:v>
                </c:pt>
                <c:pt idx="269">
                  <c:v>43.579159378569301</c:v>
                </c:pt>
                <c:pt idx="270">
                  <c:v>55.014541944229201</c:v>
                </c:pt>
                <c:pt idx="271">
                  <c:v>47.537860719010894</c:v>
                </c:pt>
                <c:pt idx="272">
                  <c:v>48.335542204512571</c:v>
                </c:pt>
                <c:pt idx="273">
                  <c:v>68.665219429026664</c:v>
                </c:pt>
                <c:pt idx="274">
                  <c:v>45.39804848012534</c:v>
                </c:pt>
                <c:pt idx="275">
                  <c:v>72.519705972217125</c:v>
                </c:pt>
                <c:pt idx="276">
                  <c:v>61.300057776567719</c:v>
                </c:pt>
                <c:pt idx="277">
                  <c:v>48.528388277930603</c:v>
                </c:pt>
                <c:pt idx="278">
                  <c:v>50.75634480794907</c:v>
                </c:pt>
                <c:pt idx="279">
                  <c:v>52.491472483677093</c:v>
                </c:pt>
                <c:pt idx="280">
                  <c:v>63.617132567786982</c:v>
                </c:pt>
                <c:pt idx="281">
                  <c:v>49.082090261456486</c:v>
                </c:pt>
                <c:pt idx="282">
                  <c:v>47.851966065865938</c:v>
                </c:pt>
                <c:pt idx="283">
                  <c:v>51.294950255424546</c:v>
                </c:pt>
                <c:pt idx="284">
                  <c:v>48.451931627610797</c:v>
                </c:pt>
                <c:pt idx="285">
                  <c:v>60.678664873331954</c:v>
                </c:pt>
                <c:pt idx="286">
                  <c:v>51.085059705820633</c:v>
                </c:pt>
                <c:pt idx="287">
                  <c:v>49.992752274819217</c:v>
                </c:pt>
                <c:pt idx="288">
                  <c:v>60.941636791629229</c:v>
                </c:pt>
                <c:pt idx="289">
                  <c:v>49.423953755242927</c:v>
                </c:pt>
                <c:pt idx="290">
                  <c:v>45.255848850231253</c:v>
                </c:pt>
                <c:pt idx="291">
                  <c:v>61.803600301603623</c:v>
                </c:pt>
                <c:pt idx="292">
                  <c:v>55.868713693661412</c:v>
                </c:pt>
                <c:pt idx="293">
                  <c:v>50.529409782159227</c:v>
                </c:pt>
                <c:pt idx="294">
                  <c:v>68.677394054873744</c:v>
                </c:pt>
                <c:pt idx="295">
                  <c:v>62.345614644316328</c:v>
                </c:pt>
                <c:pt idx="296">
                  <c:v>57.28632712729722</c:v>
                </c:pt>
                <c:pt idx="297">
                  <c:v>56.772070931515927</c:v>
                </c:pt>
                <c:pt idx="298">
                  <c:v>51.632430883906089</c:v>
                </c:pt>
                <c:pt idx="299">
                  <c:v>45.388308779447691</c:v>
                </c:pt>
                <c:pt idx="300">
                  <c:v>60.005651556504525</c:v>
                </c:pt>
                <c:pt idx="301">
                  <c:v>58.645502356866977</c:v>
                </c:pt>
                <c:pt idx="302">
                  <c:v>55.648596458345942</c:v>
                </c:pt>
                <c:pt idx="303">
                  <c:v>55.160637454394355</c:v>
                </c:pt>
                <c:pt idx="304">
                  <c:v>51.673824611786202</c:v>
                </c:pt>
                <c:pt idx="305">
                  <c:v>60.805280982141731</c:v>
                </c:pt>
                <c:pt idx="306">
                  <c:v>65.441378504715786</c:v>
                </c:pt>
                <c:pt idx="307">
                  <c:v>43.816808075104603</c:v>
                </c:pt>
                <c:pt idx="308">
                  <c:v>48.522544457523942</c:v>
                </c:pt>
                <c:pt idx="309">
                  <c:v>44.651013438147537</c:v>
                </c:pt>
                <c:pt idx="310">
                  <c:v>55.740636629750007</c:v>
                </c:pt>
                <c:pt idx="311">
                  <c:v>41.900521966771741</c:v>
                </c:pt>
                <c:pt idx="312">
                  <c:v>49.147833241030767</c:v>
                </c:pt>
                <c:pt idx="313">
                  <c:v>58.258349254929357</c:v>
                </c:pt>
                <c:pt idx="314">
                  <c:v>49.866136166009447</c:v>
                </c:pt>
                <c:pt idx="315">
                  <c:v>61.431056750682458</c:v>
                </c:pt>
                <c:pt idx="316">
                  <c:v>41.764653142318139</c:v>
                </c:pt>
                <c:pt idx="317">
                  <c:v>44.209804997448813</c:v>
                </c:pt>
                <c:pt idx="318">
                  <c:v>56.970760825340548</c:v>
                </c:pt>
                <c:pt idx="319">
                  <c:v>58.882664068368442</c:v>
                </c:pt>
                <c:pt idx="320">
                  <c:v>61.437874541156845</c:v>
                </c:pt>
                <c:pt idx="321">
                  <c:v>50.662356696409496</c:v>
                </c:pt>
                <c:pt idx="322">
                  <c:v>72.2401765627678</c:v>
                </c:pt>
                <c:pt idx="323">
                  <c:v>55.626195146787317</c:v>
                </c:pt>
                <c:pt idx="324">
                  <c:v>61.105263763014229</c:v>
                </c:pt>
                <c:pt idx="325">
                  <c:v>59.572234876347927</c:v>
                </c:pt>
                <c:pt idx="326">
                  <c:v>45.735529108606826</c:v>
                </c:pt>
                <c:pt idx="327">
                  <c:v>66.222502499065413</c:v>
                </c:pt>
                <c:pt idx="328">
                  <c:v>43.573315558162633</c:v>
                </c:pt>
                <c:pt idx="329">
                  <c:v>64.947575680357531</c:v>
                </c:pt>
                <c:pt idx="330">
                  <c:v>59.049212949956711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13334528"/>
        <c:axId val="113348992"/>
      </c:scatterChart>
      <c:valAx>
        <c:axId val="113334528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 altLang="ja-JP"/>
                  <a:t>Time</a:t>
                </a:r>
                <a:r>
                  <a:rPr lang="en-US" altLang="ja-JP" baseline="0"/>
                  <a:t> [s]</a:t>
                </a:r>
                <a:endParaRPr lang="ja-JP" altLang="en-US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113348992"/>
        <c:crosses val="autoZero"/>
        <c:crossBetween val="midCat"/>
      </c:valAx>
      <c:valAx>
        <c:axId val="113348992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altLang="ja-JP"/>
                  <a:t>Intensity</a:t>
                </a:r>
                <a:r>
                  <a:rPr lang="en-US" altLang="ja-JP" baseline="0"/>
                  <a:t> rate [%]</a:t>
                </a:r>
                <a:endParaRPr lang="ja-JP" altLang="en-US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113334528"/>
        <c:crosses val="autoZero"/>
        <c:crossBetween val="midCat"/>
      </c:valAx>
    </c:plotArea>
    <c:plotVisOnly val="1"/>
    <c:dispBlanksAs val="gap"/>
    <c:showDLblsOverMax val="0"/>
  </c:chart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8.0963140477005591E-2"/>
          <c:y val="2.8252405949256341E-2"/>
          <c:w val="0.88885453133225112"/>
          <c:h val="0.94349518810148736"/>
        </c:manualLayout>
      </c:layout>
      <c:scatterChart>
        <c:scatterStyle val="lineMarker"/>
        <c:varyColors val="0"/>
        <c:ser>
          <c:idx val="0"/>
          <c:order val="0"/>
          <c:spPr>
            <a:ln>
              <a:solidFill>
                <a:srgbClr val="DB0015"/>
              </a:solidFill>
            </a:ln>
          </c:spPr>
          <c:marker>
            <c:symbol val="none"/>
          </c:marker>
          <c:xVal>
            <c:numRef>
              <c:f>'Sheet1 (3)'!$G$101:$G$501</c:f>
              <c:numCache>
                <c:formatCode>General</c:formatCode>
                <c:ptCount val="401"/>
                <c:pt idx="0">
                  <c:v>-700</c:v>
                </c:pt>
                <c:pt idx="1">
                  <c:v>-690</c:v>
                </c:pt>
                <c:pt idx="2">
                  <c:v>-680</c:v>
                </c:pt>
                <c:pt idx="3">
                  <c:v>-670</c:v>
                </c:pt>
                <c:pt idx="4">
                  <c:v>-660</c:v>
                </c:pt>
                <c:pt idx="5">
                  <c:v>-650</c:v>
                </c:pt>
                <c:pt idx="6">
                  <c:v>-640</c:v>
                </c:pt>
                <c:pt idx="7">
                  <c:v>-630</c:v>
                </c:pt>
                <c:pt idx="8">
                  <c:v>-620</c:v>
                </c:pt>
                <c:pt idx="9">
                  <c:v>-610</c:v>
                </c:pt>
                <c:pt idx="10">
                  <c:v>-600</c:v>
                </c:pt>
                <c:pt idx="11">
                  <c:v>-590</c:v>
                </c:pt>
                <c:pt idx="12">
                  <c:v>-580</c:v>
                </c:pt>
                <c:pt idx="13">
                  <c:v>-570</c:v>
                </c:pt>
                <c:pt idx="14">
                  <c:v>-560</c:v>
                </c:pt>
                <c:pt idx="15">
                  <c:v>-550</c:v>
                </c:pt>
                <c:pt idx="16">
                  <c:v>-540</c:v>
                </c:pt>
                <c:pt idx="17">
                  <c:v>-530</c:v>
                </c:pt>
                <c:pt idx="18">
                  <c:v>-520</c:v>
                </c:pt>
                <c:pt idx="19">
                  <c:v>-510</c:v>
                </c:pt>
                <c:pt idx="20">
                  <c:v>-500</c:v>
                </c:pt>
                <c:pt idx="21">
                  <c:v>-490</c:v>
                </c:pt>
                <c:pt idx="22">
                  <c:v>-480</c:v>
                </c:pt>
                <c:pt idx="23">
                  <c:v>-470</c:v>
                </c:pt>
                <c:pt idx="24">
                  <c:v>-460</c:v>
                </c:pt>
                <c:pt idx="25">
                  <c:v>-450</c:v>
                </c:pt>
                <c:pt idx="26">
                  <c:v>-440</c:v>
                </c:pt>
                <c:pt idx="27">
                  <c:v>-430</c:v>
                </c:pt>
                <c:pt idx="28">
                  <c:v>-420</c:v>
                </c:pt>
                <c:pt idx="29">
                  <c:v>-410</c:v>
                </c:pt>
                <c:pt idx="30">
                  <c:v>-400</c:v>
                </c:pt>
                <c:pt idx="31">
                  <c:v>-390</c:v>
                </c:pt>
                <c:pt idx="32">
                  <c:v>-380</c:v>
                </c:pt>
                <c:pt idx="33">
                  <c:v>-370</c:v>
                </c:pt>
                <c:pt idx="34">
                  <c:v>-360</c:v>
                </c:pt>
                <c:pt idx="35">
                  <c:v>-350</c:v>
                </c:pt>
                <c:pt idx="36">
                  <c:v>-340</c:v>
                </c:pt>
                <c:pt idx="37">
                  <c:v>-330</c:v>
                </c:pt>
                <c:pt idx="38">
                  <c:v>-320</c:v>
                </c:pt>
                <c:pt idx="39">
                  <c:v>-310</c:v>
                </c:pt>
                <c:pt idx="40">
                  <c:v>-300</c:v>
                </c:pt>
                <c:pt idx="41">
                  <c:v>-290</c:v>
                </c:pt>
                <c:pt idx="42">
                  <c:v>-280</c:v>
                </c:pt>
                <c:pt idx="43">
                  <c:v>-270</c:v>
                </c:pt>
                <c:pt idx="44">
                  <c:v>-260</c:v>
                </c:pt>
                <c:pt idx="45">
                  <c:v>-250</c:v>
                </c:pt>
                <c:pt idx="46">
                  <c:v>-240</c:v>
                </c:pt>
                <c:pt idx="47">
                  <c:v>-230</c:v>
                </c:pt>
                <c:pt idx="48">
                  <c:v>-220</c:v>
                </c:pt>
                <c:pt idx="49">
                  <c:v>-210</c:v>
                </c:pt>
                <c:pt idx="50">
                  <c:v>-200</c:v>
                </c:pt>
                <c:pt idx="51">
                  <c:v>-190</c:v>
                </c:pt>
                <c:pt idx="52">
                  <c:v>-180</c:v>
                </c:pt>
                <c:pt idx="53">
                  <c:v>-170</c:v>
                </c:pt>
                <c:pt idx="54">
                  <c:v>-160</c:v>
                </c:pt>
                <c:pt idx="55">
                  <c:v>-150</c:v>
                </c:pt>
                <c:pt idx="56">
                  <c:v>-140</c:v>
                </c:pt>
                <c:pt idx="57">
                  <c:v>-130</c:v>
                </c:pt>
                <c:pt idx="58">
                  <c:v>-120</c:v>
                </c:pt>
                <c:pt idx="59">
                  <c:v>-110</c:v>
                </c:pt>
                <c:pt idx="60">
                  <c:v>-100</c:v>
                </c:pt>
                <c:pt idx="61">
                  <c:v>-90</c:v>
                </c:pt>
                <c:pt idx="62">
                  <c:v>-80</c:v>
                </c:pt>
                <c:pt idx="63">
                  <c:v>-70</c:v>
                </c:pt>
                <c:pt idx="64">
                  <c:v>-60</c:v>
                </c:pt>
                <c:pt idx="65">
                  <c:v>-50</c:v>
                </c:pt>
                <c:pt idx="66">
                  <c:v>-40</c:v>
                </c:pt>
                <c:pt idx="67">
                  <c:v>-30</c:v>
                </c:pt>
                <c:pt idx="68">
                  <c:v>-20</c:v>
                </c:pt>
                <c:pt idx="69">
                  <c:v>-10</c:v>
                </c:pt>
                <c:pt idx="70">
                  <c:v>0</c:v>
                </c:pt>
                <c:pt idx="71">
                  <c:v>10</c:v>
                </c:pt>
                <c:pt idx="72">
                  <c:v>20</c:v>
                </c:pt>
                <c:pt idx="73">
                  <c:v>30</c:v>
                </c:pt>
                <c:pt idx="74">
                  <c:v>40</c:v>
                </c:pt>
                <c:pt idx="75">
                  <c:v>50</c:v>
                </c:pt>
                <c:pt idx="76">
                  <c:v>60</c:v>
                </c:pt>
                <c:pt idx="77">
                  <c:v>70</c:v>
                </c:pt>
                <c:pt idx="78">
                  <c:v>80</c:v>
                </c:pt>
                <c:pt idx="79">
                  <c:v>90</c:v>
                </c:pt>
                <c:pt idx="80">
                  <c:v>100</c:v>
                </c:pt>
                <c:pt idx="81">
                  <c:v>110</c:v>
                </c:pt>
                <c:pt idx="82">
                  <c:v>120</c:v>
                </c:pt>
                <c:pt idx="83">
                  <c:v>130</c:v>
                </c:pt>
                <c:pt idx="84">
                  <c:v>140</c:v>
                </c:pt>
                <c:pt idx="85">
                  <c:v>150</c:v>
                </c:pt>
                <c:pt idx="86">
                  <c:v>160</c:v>
                </c:pt>
                <c:pt idx="87">
                  <c:v>170</c:v>
                </c:pt>
                <c:pt idx="88">
                  <c:v>180</c:v>
                </c:pt>
                <c:pt idx="89">
                  <c:v>190</c:v>
                </c:pt>
                <c:pt idx="90">
                  <c:v>200</c:v>
                </c:pt>
                <c:pt idx="91">
                  <c:v>210</c:v>
                </c:pt>
                <c:pt idx="92">
                  <c:v>220</c:v>
                </c:pt>
                <c:pt idx="93">
                  <c:v>230</c:v>
                </c:pt>
                <c:pt idx="94">
                  <c:v>240</c:v>
                </c:pt>
                <c:pt idx="95">
                  <c:v>250</c:v>
                </c:pt>
                <c:pt idx="96">
                  <c:v>260</c:v>
                </c:pt>
                <c:pt idx="97">
                  <c:v>270</c:v>
                </c:pt>
                <c:pt idx="98">
                  <c:v>280</c:v>
                </c:pt>
                <c:pt idx="99">
                  <c:v>290</c:v>
                </c:pt>
                <c:pt idx="100">
                  <c:v>300</c:v>
                </c:pt>
                <c:pt idx="101">
                  <c:v>310</c:v>
                </c:pt>
                <c:pt idx="102">
                  <c:v>320</c:v>
                </c:pt>
                <c:pt idx="103">
                  <c:v>330</c:v>
                </c:pt>
                <c:pt idx="104">
                  <c:v>340</c:v>
                </c:pt>
                <c:pt idx="105">
                  <c:v>350</c:v>
                </c:pt>
                <c:pt idx="106">
                  <c:v>360</c:v>
                </c:pt>
                <c:pt idx="107">
                  <c:v>370</c:v>
                </c:pt>
                <c:pt idx="108">
                  <c:v>380</c:v>
                </c:pt>
                <c:pt idx="109">
                  <c:v>390</c:v>
                </c:pt>
                <c:pt idx="110">
                  <c:v>400</c:v>
                </c:pt>
                <c:pt idx="111">
                  <c:v>410</c:v>
                </c:pt>
                <c:pt idx="112">
                  <c:v>420</c:v>
                </c:pt>
                <c:pt idx="113">
                  <c:v>430</c:v>
                </c:pt>
                <c:pt idx="114">
                  <c:v>440</c:v>
                </c:pt>
                <c:pt idx="115">
                  <c:v>450</c:v>
                </c:pt>
                <c:pt idx="116">
                  <c:v>460</c:v>
                </c:pt>
                <c:pt idx="117">
                  <c:v>470</c:v>
                </c:pt>
                <c:pt idx="118">
                  <c:v>480</c:v>
                </c:pt>
                <c:pt idx="119">
                  <c:v>490</c:v>
                </c:pt>
                <c:pt idx="120">
                  <c:v>500</c:v>
                </c:pt>
                <c:pt idx="121">
                  <c:v>510</c:v>
                </c:pt>
                <c:pt idx="122">
                  <c:v>520</c:v>
                </c:pt>
                <c:pt idx="123">
                  <c:v>530</c:v>
                </c:pt>
                <c:pt idx="124">
                  <c:v>540</c:v>
                </c:pt>
                <c:pt idx="125">
                  <c:v>550</c:v>
                </c:pt>
                <c:pt idx="126">
                  <c:v>560</c:v>
                </c:pt>
                <c:pt idx="127">
                  <c:v>570</c:v>
                </c:pt>
                <c:pt idx="128">
                  <c:v>580</c:v>
                </c:pt>
                <c:pt idx="129">
                  <c:v>590</c:v>
                </c:pt>
                <c:pt idx="130">
                  <c:v>600</c:v>
                </c:pt>
                <c:pt idx="131">
                  <c:v>610</c:v>
                </c:pt>
                <c:pt idx="132">
                  <c:v>620</c:v>
                </c:pt>
                <c:pt idx="133">
                  <c:v>630</c:v>
                </c:pt>
                <c:pt idx="134">
                  <c:v>640</c:v>
                </c:pt>
                <c:pt idx="135">
                  <c:v>650</c:v>
                </c:pt>
                <c:pt idx="136">
                  <c:v>660</c:v>
                </c:pt>
                <c:pt idx="137">
                  <c:v>670</c:v>
                </c:pt>
                <c:pt idx="138">
                  <c:v>680</c:v>
                </c:pt>
                <c:pt idx="139">
                  <c:v>690</c:v>
                </c:pt>
                <c:pt idx="140">
                  <c:v>700</c:v>
                </c:pt>
                <c:pt idx="141">
                  <c:v>710</c:v>
                </c:pt>
                <c:pt idx="142">
                  <c:v>720</c:v>
                </c:pt>
                <c:pt idx="143">
                  <c:v>730</c:v>
                </c:pt>
                <c:pt idx="144">
                  <c:v>740</c:v>
                </c:pt>
                <c:pt idx="145">
                  <c:v>750</c:v>
                </c:pt>
                <c:pt idx="146">
                  <c:v>760</c:v>
                </c:pt>
                <c:pt idx="147">
                  <c:v>770</c:v>
                </c:pt>
                <c:pt idx="148">
                  <c:v>780</c:v>
                </c:pt>
                <c:pt idx="149">
                  <c:v>790</c:v>
                </c:pt>
                <c:pt idx="150">
                  <c:v>800</c:v>
                </c:pt>
                <c:pt idx="151">
                  <c:v>810</c:v>
                </c:pt>
                <c:pt idx="152">
                  <c:v>820</c:v>
                </c:pt>
                <c:pt idx="153">
                  <c:v>830</c:v>
                </c:pt>
                <c:pt idx="154">
                  <c:v>840</c:v>
                </c:pt>
                <c:pt idx="155">
                  <c:v>850</c:v>
                </c:pt>
                <c:pt idx="156">
                  <c:v>860</c:v>
                </c:pt>
                <c:pt idx="157">
                  <c:v>870</c:v>
                </c:pt>
                <c:pt idx="158">
                  <c:v>880</c:v>
                </c:pt>
                <c:pt idx="159">
                  <c:v>890</c:v>
                </c:pt>
                <c:pt idx="160">
                  <c:v>900</c:v>
                </c:pt>
                <c:pt idx="161">
                  <c:v>910</c:v>
                </c:pt>
                <c:pt idx="162">
                  <c:v>920</c:v>
                </c:pt>
                <c:pt idx="163">
                  <c:v>930</c:v>
                </c:pt>
                <c:pt idx="164">
                  <c:v>940</c:v>
                </c:pt>
                <c:pt idx="165">
                  <c:v>950</c:v>
                </c:pt>
                <c:pt idx="166">
                  <c:v>960</c:v>
                </c:pt>
                <c:pt idx="167">
                  <c:v>970</c:v>
                </c:pt>
                <c:pt idx="168">
                  <c:v>980</c:v>
                </c:pt>
                <c:pt idx="169">
                  <c:v>990</c:v>
                </c:pt>
                <c:pt idx="170">
                  <c:v>1000</c:v>
                </c:pt>
                <c:pt idx="171">
                  <c:v>1010</c:v>
                </c:pt>
                <c:pt idx="172">
                  <c:v>1020</c:v>
                </c:pt>
                <c:pt idx="173">
                  <c:v>1030</c:v>
                </c:pt>
                <c:pt idx="174">
                  <c:v>1040</c:v>
                </c:pt>
                <c:pt idx="175">
                  <c:v>1050</c:v>
                </c:pt>
                <c:pt idx="176">
                  <c:v>1060</c:v>
                </c:pt>
                <c:pt idx="177">
                  <c:v>1070</c:v>
                </c:pt>
                <c:pt idx="178">
                  <c:v>1080</c:v>
                </c:pt>
                <c:pt idx="179">
                  <c:v>1090</c:v>
                </c:pt>
                <c:pt idx="180">
                  <c:v>1100</c:v>
                </c:pt>
                <c:pt idx="181">
                  <c:v>1110</c:v>
                </c:pt>
                <c:pt idx="182">
                  <c:v>1120</c:v>
                </c:pt>
                <c:pt idx="183">
                  <c:v>1130</c:v>
                </c:pt>
                <c:pt idx="184">
                  <c:v>1140</c:v>
                </c:pt>
                <c:pt idx="185">
                  <c:v>1150</c:v>
                </c:pt>
                <c:pt idx="186">
                  <c:v>1160</c:v>
                </c:pt>
                <c:pt idx="187">
                  <c:v>1170</c:v>
                </c:pt>
                <c:pt idx="188">
                  <c:v>1180</c:v>
                </c:pt>
                <c:pt idx="189">
                  <c:v>1190</c:v>
                </c:pt>
                <c:pt idx="190">
                  <c:v>1200</c:v>
                </c:pt>
                <c:pt idx="191">
                  <c:v>1210</c:v>
                </c:pt>
                <c:pt idx="192">
                  <c:v>1220</c:v>
                </c:pt>
                <c:pt idx="193">
                  <c:v>1230</c:v>
                </c:pt>
                <c:pt idx="194">
                  <c:v>1240</c:v>
                </c:pt>
                <c:pt idx="195">
                  <c:v>1250</c:v>
                </c:pt>
                <c:pt idx="196">
                  <c:v>1260</c:v>
                </c:pt>
                <c:pt idx="197">
                  <c:v>1270</c:v>
                </c:pt>
                <c:pt idx="198">
                  <c:v>1280</c:v>
                </c:pt>
                <c:pt idx="199">
                  <c:v>1290</c:v>
                </c:pt>
                <c:pt idx="200">
                  <c:v>1300</c:v>
                </c:pt>
                <c:pt idx="201">
                  <c:v>1310</c:v>
                </c:pt>
                <c:pt idx="202">
                  <c:v>1320</c:v>
                </c:pt>
                <c:pt idx="203">
                  <c:v>1330</c:v>
                </c:pt>
                <c:pt idx="204">
                  <c:v>1340</c:v>
                </c:pt>
                <c:pt idx="205">
                  <c:v>1350</c:v>
                </c:pt>
                <c:pt idx="206">
                  <c:v>1360</c:v>
                </c:pt>
                <c:pt idx="207">
                  <c:v>1370</c:v>
                </c:pt>
                <c:pt idx="208">
                  <c:v>1380</c:v>
                </c:pt>
                <c:pt idx="209">
                  <c:v>1390</c:v>
                </c:pt>
                <c:pt idx="210">
                  <c:v>1400</c:v>
                </c:pt>
                <c:pt idx="211">
                  <c:v>1410</c:v>
                </c:pt>
                <c:pt idx="212">
                  <c:v>1420</c:v>
                </c:pt>
                <c:pt idx="213">
                  <c:v>1430</c:v>
                </c:pt>
                <c:pt idx="214">
                  <c:v>1440</c:v>
                </c:pt>
                <c:pt idx="215">
                  <c:v>1450</c:v>
                </c:pt>
                <c:pt idx="216">
                  <c:v>1460</c:v>
                </c:pt>
                <c:pt idx="217">
                  <c:v>1470</c:v>
                </c:pt>
                <c:pt idx="218">
                  <c:v>1480</c:v>
                </c:pt>
                <c:pt idx="219">
                  <c:v>1490</c:v>
                </c:pt>
                <c:pt idx="220">
                  <c:v>1500</c:v>
                </c:pt>
                <c:pt idx="221">
                  <c:v>1510</c:v>
                </c:pt>
                <c:pt idx="222">
                  <c:v>1520</c:v>
                </c:pt>
                <c:pt idx="223">
                  <c:v>1530</c:v>
                </c:pt>
                <c:pt idx="224">
                  <c:v>1540</c:v>
                </c:pt>
                <c:pt idx="225">
                  <c:v>1550</c:v>
                </c:pt>
                <c:pt idx="226">
                  <c:v>1560</c:v>
                </c:pt>
                <c:pt idx="227">
                  <c:v>1570</c:v>
                </c:pt>
                <c:pt idx="228">
                  <c:v>1580</c:v>
                </c:pt>
                <c:pt idx="229">
                  <c:v>1590</c:v>
                </c:pt>
                <c:pt idx="230">
                  <c:v>1600</c:v>
                </c:pt>
                <c:pt idx="231">
                  <c:v>1610</c:v>
                </c:pt>
                <c:pt idx="232">
                  <c:v>1620</c:v>
                </c:pt>
                <c:pt idx="233">
                  <c:v>1630</c:v>
                </c:pt>
                <c:pt idx="234">
                  <c:v>1640</c:v>
                </c:pt>
                <c:pt idx="235">
                  <c:v>1650</c:v>
                </c:pt>
                <c:pt idx="236">
                  <c:v>1660</c:v>
                </c:pt>
                <c:pt idx="237">
                  <c:v>1670</c:v>
                </c:pt>
                <c:pt idx="238">
                  <c:v>1680</c:v>
                </c:pt>
                <c:pt idx="239">
                  <c:v>1690</c:v>
                </c:pt>
                <c:pt idx="240">
                  <c:v>1700</c:v>
                </c:pt>
                <c:pt idx="241">
                  <c:v>1710</c:v>
                </c:pt>
                <c:pt idx="242">
                  <c:v>1720</c:v>
                </c:pt>
                <c:pt idx="243">
                  <c:v>1730</c:v>
                </c:pt>
                <c:pt idx="244">
                  <c:v>1740</c:v>
                </c:pt>
                <c:pt idx="245">
                  <c:v>1750</c:v>
                </c:pt>
                <c:pt idx="246">
                  <c:v>1760</c:v>
                </c:pt>
                <c:pt idx="247">
                  <c:v>1770</c:v>
                </c:pt>
                <c:pt idx="248">
                  <c:v>1780</c:v>
                </c:pt>
                <c:pt idx="249">
                  <c:v>1790</c:v>
                </c:pt>
                <c:pt idx="250">
                  <c:v>1800</c:v>
                </c:pt>
                <c:pt idx="251">
                  <c:v>1810</c:v>
                </c:pt>
                <c:pt idx="252">
                  <c:v>1820</c:v>
                </c:pt>
                <c:pt idx="253">
                  <c:v>1830</c:v>
                </c:pt>
                <c:pt idx="254">
                  <c:v>1840</c:v>
                </c:pt>
                <c:pt idx="255">
                  <c:v>1850</c:v>
                </c:pt>
                <c:pt idx="256">
                  <c:v>1860</c:v>
                </c:pt>
                <c:pt idx="257">
                  <c:v>1870</c:v>
                </c:pt>
                <c:pt idx="258">
                  <c:v>1880</c:v>
                </c:pt>
                <c:pt idx="259">
                  <c:v>1890</c:v>
                </c:pt>
                <c:pt idx="260">
                  <c:v>1900</c:v>
                </c:pt>
                <c:pt idx="261">
                  <c:v>1910</c:v>
                </c:pt>
                <c:pt idx="262">
                  <c:v>1920</c:v>
                </c:pt>
                <c:pt idx="263">
                  <c:v>1930</c:v>
                </c:pt>
                <c:pt idx="264">
                  <c:v>1940</c:v>
                </c:pt>
                <c:pt idx="265">
                  <c:v>1950</c:v>
                </c:pt>
                <c:pt idx="266">
                  <c:v>1960</c:v>
                </c:pt>
                <c:pt idx="267">
                  <c:v>1970</c:v>
                </c:pt>
                <c:pt idx="268">
                  <c:v>1980</c:v>
                </c:pt>
                <c:pt idx="269">
                  <c:v>1990</c:v>
                </c:pt>
                <c:pt idx="270">
                  <c:v>2000</c:v>
                </c:pt>
                <c:pt idx="271">
                  <c:v>2010</c:v>
                </c:pt>
                <c:pt idx="272">
                  <c:v>2020</c:v>
                </c:pt>
                <c:pt idx="273">
                  <c:v>2030</c:v>
                </c:pt>
                <c:pt idx="274">
                  <c:v>2040</c:v>
                </c:pt>
                <c:pt idx="275">
                  <c:v>2050</c:v>
                </c:pt>
                <c:pt idx="276">
                  <c:v>2060</c:v>
                </c:pt>
                <c:pt idx="277">
                  <c:v>2070</c:v>
                </c:pt>
                <c:pt idx="278">
                  <c:v>2080</c:v>
                </c:pt>
                <c:pt idx="279">
                  <c:v>2090</c:v>
                </c:pt>
                <c:pt idx="280">
                  <c:v>2100</c:v>
                </c:pt>
                <c:pt idx="281">
                  <c:v>2110</c:v>
                </c:pt>
                <c:pt idx="282">
                  <c:v>2120</c:v>
                </c:pt>
                <c:pt idx="283">
                  <c:v>2130</c:v>
                </c:pt>
                <c:pt idx="284">
                  <c:v>2140</c:v>
                </c:pt>
                <c:pt idx="285">
                  <c:v>2150</c:v>
                </c:pt>
                <c:pt idx="286">
                  <c:v>2160</c:v>
                </c:pt>
                <c:pt idx="287">
                  <c:v>2170</c:v>
                </c:pt>
                <c:pt idx="288">
                  <c:v>2180</c:v>
                </c:pt>
                <c:pt idx="289">
                  <c:v>2190</c:v>
                </c:pt>
                <c:pt idx="290">
                  <c:v>2200</c:v>
                </c:pt>
                <c:pt idx="291">
                  <c:v>2210</c:v>
                </c:pt>
                <c:pt idx="292">
                  <c:v>2220</c:v>
                </c:pt>
                <c:pt idx="293">
                  <c:v>2230</c:v>
                </c:pt>
                <c:pt idx="294">
                  <c:v>2240</c:v>
                </c:pt>
                <c:pt idx="295">
                  <c:v>2250</c:v>
                </c:pt>
                <c:pt idx="296">
                  <c:v>2260</c:v>
                </c:pt>
                <c:pt idx="297">
                  <c:v>2270</c:v>
                </c:pt>
                <c:pt idx="298">
                  <c:v>2280</c:v>
                </c:pt>
                <c:pt idx="299">
                  <c:v>2290</c:v>
                </c:pt>
                <c:pt idx="300">
                  <c:v>2300</c:v>
                </c:pt>
                <c:pt idx="301">
                  <c:v>2310</c:v>
                </c:pt>
                <c:pt idx="302">
                  <c:v>2320</c:v>
                </c:pt>
                <c:pt idx="303">
                  <c:v>2330</c:v>
                </c:pt>
                <c:pt idx="304">
                  <c:v>2340</c:v>
                </c:pt>
                <c:pt idx="305">
                  <c:v>2350</c:v>
                </c:pt>
                <c:pt idx="306">
                  <c:v>2360</c:v>
                </c:pt>
                <c:pt idx="307">
                  <c:v>2370</c:v>
                </c:pt>
                <c:pt idx="308">
                  <c:v>2380</c:v>
                </c:pt>
                <c:pt idx="309">
                  <c:v>2390</c:v>
                </c:pt>
                <c:pt idx="310">
                  <c:v>2400</c:v>
                </c:pt>
                <c:pt idx="311">
                  <c:v>2410</c:v>
                </c:pt>
                <c:pt idx="312">
                  <c:v>2420</c:v>
                </c:pt>
                <c:pt idx="313">
                  <c:v>2430</c:v>
                </c:pt>
                <c:pt idx="314">
                  <c:v>2440</c:v>
                </c:pt>
                <c:pt idx="315">
                  <c:v>2450</c:v>
                </c:pt>
                <c:pt idx="316">
                  <c:v>2460</c:v>
                </c:pt>
                <c:pt idx="317">
                  <c:v>2470</c:v>
                </c:pt>
                <c:pt idx="318">
                  <c:v>2480</c:v>
                </c:pt>
                <c:pt idx="319">
                  <c:v>2490</c:v>
                </c:pt>
                <c:pt idx="320">
                  <c:v>2500</c:v>
                </c:pt>
                <c:pt idx="321">
                  <c:v>2510</c:v>
                </c:pt>
                <c:pt idx="322">
                  <c:v>2520</c:v>
                </c:pt>
                <c:pt idx="323">
                  <c:v>2530</c:v>
                </c:pt>
                <c:pt idx="324">
                  <c:v>2540</c:v>
                </c:pt>
                <c:pt idx="325">
                  <c:v>2550</c:v>
                </c:pt>
                <c:pt idx="326">
                  <c:v>2560</c:v>
                </c:pt>
                <c:pt idx="327">
                  <c:v>2570</c:v>
                </c:pt>
                <c:pt idx="328">
                  <c:v>2580</c:v>
                </c:pt>
                <c:pt idx="329">
                  <c:v>2590</c:v>
                </c:pt>
                <c:pt idx="330">
                  <c:v>2600</c:v>
                </c:pt>
                <c:pt idx="331">
                  <c:v>2610</c:v>
                </c:pt>
                <c:pt idx="332">
                  <c:v>2620</c:v>
                </c:pt>
                <c:pt idx="333">
                  <c:v>2630</c:v>
                </c:pt>
                <c:pt idx="334">
                  <c:v>2640</c:v>
                </c:pt>
                <c:pt idx="335">
                  <c:v>2650</c:v>
                </c:pt>
                <c:pt idx="336">
                  <c:v>2660</c:v>
                </c:pt>
                <c:pt idx="337">
                  <c:v>2670</c:v>
                </c:pt>
                <c:pt idx="338">
                  <c:v>2680</c:v>
                </c:pt>
                <c:pt idx="339">
                  <c:v>2690</c:v>
                </c:pt>
                <c:pt idx="340">
                  <c:v>2700</c:v>
                </c:pt>
                <c:pt idx="341">
                  <c:v>2710</c:v>
                </c:pt>
                <c:pt idx="342">
                  <c:v>2720</c:v>
                </c:pt>
                <c:pt idx="343">
                  <c:v>2730</c:v>
                </c:pt>
                <c:pt idx="344">
                  <c:v>2740</c:v>
                </c:pt>
                <c:pt idx="345">
                  <c:v>2750</c:v>
                </c:pt>
                <c:pt idx="346">
                  <c:v>2760</c:v>
                </c:pt>
                <c:pt idx="347">
                  <c:v>2770</c:v>
                </c:pt>
                <c:pt idx="348">
                  <c:v>2780</c:v>
                </c:pt>
                <c:pt idx="349">
                  <c:v>2790</c:v>
                </c:pt>
                <c:pt idx="350">
                  <c:v>2800</c:v>
                </c:pt>
                <c:pt idx="351">
                  <c:v>2810</c:v>
                </c:pt>
                <c:pt idx="352">
                  <c:v>2820</c:v>
                </c:pt>
                <c:pt idx="353">
                  <c:v>2830</c:v>
                </c:pt>
                <c:pt idx="354">
                  <c:v>2840</c:v>
                </c:pt>
                <c:pt idx="355">
                  <c:v>2850</c:v>
                </c:pt>
                <c:pt idx="356">
                  <c:v>2860</c:v>
                </c:pt>
                <c:pt idx="357">
                  <c:v>2870</c:v>
                </c:pt>
                <c:pt idx="358">
                  <c:v>2880</c:v>
                </c:pt>
                <c:pt idx="359">
                  <c:v>2890</c:v>
                </c:pt>
                <c:pt idx="360">
                  <c:v>2900</c:v>
                </c:pt>
                <c:pt idx="361">
                  <c:v>2910</c:v>
                </c:pt>
                <c:pt idx="362">
                  <c:v>2920</c:v>
                </c:pt>
                <c:pt idx="363">
                  <c:v>2930</c:v>
                </c:pt>
                <c:pt idx="364">
                  <c:v>2940</c:v>
                </c:pt>
                <c:pt idx="365">
                  <c:v>2950</c:v>
                </c:pt>
                <c:pt idx="366">
                  <c:v>2960</c:v>
                </c:pt>
                <c:pt idx="367">
                  <c:v>2970</c:v>
                </c:pt>
                <c:pt idx="368">
                  <c:v>2980</c:v>
                </c:pt>
                <c:pt idx="369">
                  <c:v>2990</c:v>
                </c:pt>
                <c:pt idx="370">
                  <c:v>3000</c:v>
                </c:pt>
                <c:pt idx="371">
                  <c:v>3010</c:v>
                </c:pt>
                <c:pt idx="372">
                  <c:v>3020</c:v>
                </c:pt>
                <c:pt idx="373">
                  <c:v>3030</c:v>
                </c:pt>
                <c:pt idx="374">
                  <c:v>3040</c:v>
                </c:pt>
                <c:pt idx="375">
                  <c:v>3050</c:v>
                </c:pt>
                <c:pt idx="376">
                  <c:v>3060</c:v>
                </c:pt>
                <c:pt idx="377">
                  <c:v>3070</c:v>
                </c:pt>
                <c:pt idx="378">
                  <c:v>3080</c:v>
                </c:pt>
                <c:pt idx="379">
                  <c:v>3090</c:v>
                </c:pt>
                <c:pt idx="380">
                  <c:v>3100</c:v>
                </c:pt>
                <c:pt idx="381">
                  <c:v>3110</c:v>
                </c:pt>
                <c:pt idx="382">
                  <c:v>3120</c:v>
                </c:pt>
                <c:pt idx="383">
                  <c:v>3130</c:v>
                </c:pt>
                <c:pt idx="384">
                  <c:v>3140</c:v>
                </c:pt>
                <c:pt idx="385">
                  <c:v>3150</c:v>
                </c:pt>
                <c:pt idx="386">
                  <c:v>3160</c:v>
                </c:pt>
                <c:pt idx="387">
                  <c:v>3170</c:v>
                </c:pt>
                <c:pt idx="388">
                  <c:v>3180</c:v>
                </c:pt>
                <c:pt idx="389">
                  <c:v>3190</c:v>
                </c:pt>
                <c:pt idx="390">
                  <c:v>3200</c:v>
                </c:pt>
                <c:pt idx="391">
                  <c:v>3210</c:v>
                </c:pt>
                <c:pt idx="392">
                  <c:v>3220</c:v>
                </c:pt>
                <c:pt idx="393">
                  <c:v>3230</c:v>
                </c:pt>
                <c:pt idx="394">
                  <c:v>3240</c:v>
                </c:pt>
                <c:pt idx="395">
                  <c:v>3250</c:v>
                </c:pt>
                <c:pt idx="396">
                  <c:v>3260</c:v>
                </c:pt>
                <c:pt idx="397">
                  <c:v>3270</c:v>
                </c:pt>
                <c:pt idx="398">
                  <c:v>3280</c:v>
                </c:pt>
                <c:pt idx="399">
                  <c:v>3290</c:v>
                </c:pt>
                <c:pt idx="400">
                  <c:v>3300</c:v>
                </c:pt>
              </c:numCache>
            </c:numRef>
          </c:xVal>
          <c:yVal>
            <c:numRef>
              <c:f>'Sheet1 (3)'!$K$101:$K$501</c:f>
              <c:numCache>
                <c:formatCode>General</c:formatCode>
                <c:ptCount val="401"/>
                <c:pt idx="0">
                  <c:v>-10.503937529466526</c:v>
                </c:pt>
                <c:pt idx="1">
                  <c:v>-10.480075262806222</c:v>
                </c:pt>
                <c:pt idx="2">
                  <c:v>-11.756950021649608</c:v>
                </c:pt>
                <c:pt idx="3">
                  <c:v>1.4052814741623929</c:v>
                </c:pt>
                <c:pt idx="4">
                  <c:v>-3.5424864700972809</c:v>
                </c:pt>
                <c:pt idx="5">
                  <c:v>-4.2422839637883136</c:v>
                </c:pt>
                <c:pt idx="6">
                  <c:v>-6.2316178272037508</c:v>
                </c:pt>
                <c:pt idx="7">
                  <c:v>6.5916720850251034</c:v>
                </c:pt>
                <c:pt idx="8">
                  <c:v>3.7262521456526851</c:v>
                </c:pt>
                <c:pt idx="9">
                  <c:v>4.3544628393628066</c:v>
                </c:pt>
                <c:pt idx="10">
                  <c:v>4.2234638652480694</c:v>
                </c:pt>
                <c:pt idx="11">
                  <c:v>-11.947848154932071</c:v>
                </c:pt>
                <c:pt idx="12">
                  <c:v>-9.2022265338950699</c:v>
                </c:pt>
                <c:pt idx="13">
                  <c:v>-6.9440769317757667</c:v>
                </c:pt>
                <c:pt idx="14">
                  <c:v>6.597028920397829</c:v>
                </c:pt>
                <c:pt idx="15">
                  <c:v>-8.4459387762734739</c:v>
                </c:pt>
                <c:pt idx="16">
                  <c:v>3.9259160095450372</c:v>
                </c:pt>
                <c:pt idx="17">
                  <c:v>-8.6748217421988905</c:v>
                </c:pt>
                <c:pt idx="18">
                  <c:v>-6.4283597808928059</c:v>
                </c:pt>
                <c:pt idx="19">
                  <c:v>-5.6136338192051829</c:v>
                </c:pt>
                <c:pt idx="20">
                  <c:v>-4.3474727311072154</c:v>
                </c:pt>
                <c:pt idx="21">
                  <c:v>-13.678592965355159</c:v>
                </c:pt>
                <c:pt idx="22">
                  <c:v>-6.8924565181840975</c:v>
                </c:pt>
                <c:pt idx="23">
                  <c:v>-2.7540577002393563</c:v>
                </c:pt>
                <c:pt idx="24">
                  <c:v>-16.843508700566144</c:v>
                </c:pt>
                <c:pt idx="25">
                  <c:v>-5.2089492560477169</c:v>
                </c:pt>
                <c:pt idx="26">
                  <c:v>-10.732333510358043</c:v>
                </c:pt>
                <c:pt idx="27">
                  <c:v>-17.213617326317852</c:v>
                </c:pt>
                <c:pt idx="28">
                  <c:v>-4.9562040234619955</c:v>
                </c:pt>
                <c:pt idx="29">
                  <c:v>-8.5204474864577158</c:v>
                </c:pt>
                <c:pt idx="30">
                  <c:v>11.693814285025917</c:v>
                </c:pt>
                <c:pt idx="31">
                  <c:v>-13.1896599913358</c:v>
                </c:pt>
                <c:pt idx="32">
                  <c:v>0.62464446484662639</c:v>
                </c:pt>
                <c:pt idx="33">
                  <c:v>-20.875744781124215</c:v>
                </c:pt>
                <c:pt idx="34">
                  <c:v>-0.74134855519751597</c:v>
                </c:pt>
                <c:pt idx="35">
                  <c:v>7.33432426169795</c:v>
                </c:pt>
                <c:pt idx="36">
                  <c:v>8.9447837687517211</c:v>
                </c:pt>
                <c:pt idx="37">
                  <c:v>-18.220702376389603</c:v>
                </c:pt>
                <c:pt idx="38">
                  <c:v>-25.638945397541885</c:v>
                </c:pt>
                <c:pt idx="39">
                  <c:v>14.430183190419129</c:v>
                </c:pt>
                <c:pt idx="40">
                  <c:v>-11.575791589044831</c:v>
                </c:pt>
                <c:pt idx="41">
                  <c:v>-7.0005671957062976</c:v>
                </c:pt>
                <c:pt idx="42">
                  <c:v>-12.659820274470224</c:v>
                </c:pt>
                <c:pt idx="43">
                  <c:v>-9.2411853366057564</c:v>
                </c:pt>
                <c:pt idx="44">
                  <c:v>-2.1360736922407888</c:v>
                </c:pt>
                <c:pt idx="45">
                  <c:v>-8.8228651924995756</c:v>
                </c:pt>
                <c:pt idx="46">
                  <c:v>-5.919460420484203</c:v>
                </c:pt>
                <c:pt idx="47">
                  <c:v>-10.505885469602056</c:v>
                </c:pt>
                <c:pt idx="48">
                  <c:v>-1.221515798606954</c:v>
                </c:pt>
                <c:pt idx="49">
                  <c:v>-20.688255543078913</c:v>
                </c:pt>
                <c:pt idx="50">
                  <c:v>-9.0619748441365111</c:v>
                </c:pt>
                <c:pt idx="51">
                  <c:v>0.22775166223128357</c:v>
                </c:pt>
                <c:pt idx="52">
                  <c:v>-3.5415125000295151</c:v>
                </c:pt>
                <c:pt idx="53">
                  <c:v>-7.9019764934252477</c:v>
                </c:pt>
                <c:pt idx="54">
                  <c:v>5.94544294506127</c:v>
                </c:pt>
                <c:pt idx="55">
                  <c:v>5.3873580962303933</c:v>
                </c:pt>
                <c:pt idx="56">
                  <c:v>3.4671761076265057</c:v>
                </c:pt>
                <c:pt idx="57">
                  <c:v>-0.20517803289141276</c:v>
                </c:pt>
                <c:pt idx="58">
                  <c:v>-3.840034325800278</c:v>
                </c:pt>
                <c:pt idx="59">
                  <c:v>-6.2871341210664804</c:v>
                </c:pt>
                <c:pt idx="60">
                  <c:v>-1.0637326476286171</c:v>
                </c:pt>
                <c:pt idx="61">
                  <c:v>3.6580742409089351</c:v>
                </c:pt>
                <c:pt idx="62">
                  <c:v>-16.09988255382553</c:v>
                </c:pt>
                <c:pt idx="63">
                  <c:v>-4.667421898368886</c:v>
                </c:pt>
                <c:pt idx="64">
                  <c:v>7.4044501065771957</c:v>
                </c:pt>
                <c:pt idx="65">
                  <c:v>3.9035146979863988</c:v>
                </c:pt>
                <c:pt idx="66">
                  <c:v>-7.3784675820001295</c:v>
                </c:pt>
                <c:pt idx="67">
                  <c:v>0.88274653280503956</c:v>
                </c:pt>
                <c:pt idx="68">
                  <c:v>-0.86406878373623019</c:v>
                </c:pt>
                <c:pt idx="69">
                  <c:v>-13.308484339603451</c:v>
                </c:pt>
                <c:pt idx="70">
                  <c:v>-6.8793079222692137</c:v>
                </c:pt>
                <c:pt idx="71">
                  <c:v>-1.7615822011841187</c:v>
                </c:pt>
                <c:pt idx="72">
                  <c:v>-5.5551956151391213</c:v>
                </c:pt>
                <c:pt idx="73">
                  <c:v>-17.451753007887021</c:v>
                </c:pt>
                <c:pt idx="74">
                  <c:v>-5.4203007607532872</c:v>
                </c:pt>
                <c:pt idx="75">
                  <c:v>-2.6600695886997729</c:v>
                </c:pt>
                <c:pt idx="76">
                  <c:v>2.2175725106805859</c:v>
                </c:pt>
                <c:pt idx="77">
                  <c:v>-8.4327901803586229</c:v>
                </c:pt>
                <c:pt idx="78">
                  <c:v>-15.672309694075558</c:v>
                </c:pt>
                <c:pt idx="79">
                  <c:v>-12.541482911236434</c:v>
                </c:pt>
                <c:pt idx="80">
                  <c:v>-13.217905123301064</c:v>
                </c:pt>
                <c:pt idx="81">
                  <c:v>-7.7485762077518379</c:v>
                </c:pt>
                <c:pt idx="82">
                  <c:v>-22.006524029802449</c:v>
                </c:pt>
                <c:pt idx="83">
                  <c:v>-8.9022437530226419</c:v>
                </c:pt>
                <c:pt idx="84">
                  <c:v>-17.018823312764326</c:v>
                </c:pt>
                <c:pt idx="85">
                  <c:v>0.41037104993772433</c:v>
                </c:pt>
                <c:pt idx="86">
                  <c:v>-1.5531526066818437</c:v>
                </c:pt>
                <c:pt idx="87">
                  <c:v>-0.44964451990111071</c:v>
                </c:pt>
                <c:pt idx="88">
                  <c:v>11.427433471491481</c:v>
                </c:pt>
                <c:pt idx="89">
                  <c:v>-0.9668226258857372</c:v>
                </c:pt>
                <c:pt idx="90">
                  <c:v>4.0379225673383319</c:v>
                </c:pt>
                <c:pt idx="91">
                  <c:v>-0.68437130623312026</c:v>
                </c:pt>
                <c:pt idx="92">
                  <c:v>10.441288777876736</c:v>
                </c:pt>
                <c:pt idx="93">
                  <c:v>-1.3466709523150993</c:v>
                </c:pt>
                <c:pt idx="94">
                  <c:v>3.0688223499095324</c:v>
                </c:pt>
                <c:pt idx="95">
                  <c:v>-4.8076735881274475</c:v>
                </c:pt>
                <c:pt idx="96">
                  <c:v>-0.82608395109331145</c:v>
                </c:pt>
                <c:pt idx="97">
                  <c:v>-8.3889615273090783</c:v>
                </c:pt>
                <c:pt idx="98">
                  <c:v>8.0521402016426951</c:v>
                </c:pt>
                <c:pt idx="99">
                  <c:v>12.857708516008277</c:v>
                </c:pt>
                <c:pt idx="100">
                  <c:v>-5.9520884177544291</c:v>
                </c:pt>
                <c:pt idx="101">
                  <c:v>1.3721664918582663</c:v>
                </c:pt>
                <c:pt idx="102">
                  <c:v>-8.628558163979914</c:v>
                </c:pt>
                <c:pt idx="103">
                  <c:v>-1.5278293849198745</c:v>
                </c:pt>
                <c:pt idx="104">
                  <c:v>16.417082128665136</c:v>
                </c:pt>
                <c:pt idx="105">
                  <c:v>9.9494338936540778</c:v>
                </c:pt>
                <c:pt idx="106">
                  <c:v>-3.1149136103472768</c:v>
                </c:pt>
                <c:pt idx="107">
                  <c:v>7.6391768929092052</c:v>
                </c:pt>
                <c:pt idx="108">
                  <c:v>15.519081726183344</c:v>
                </c:pt>
                <c:pt idx="109">
                  <c:v>14.453071487011668</c:v>
                </c:pt>
                <c:pt idx="110">
                  <c:v>9.1205853659838052</c:v>
                </c:pt>
                <c:pt idx="111">
                  <c:v>-5.452441772989614</c:v>
                </c:pt>
                <c:pt idx="112">
                  <c:v>20.993280492071435</c:v>
                </c:pt>
                <c:pt idx="113">
                  <c:v>13.420176230144079</c:v>
                </c:pt>
                <c:pt idx="114">
                  <c:v>5.9055101722827859</c:v>
                </c:pt>
                <c:pt idx="115">
                  <c:v>15.054498003858189</c:v>
                </c:pt>
                <c:pt idx="116">
                  <c:v>-0.32741127639626172</c:v>
                </c:pt>
                <c:pt idx="117">
                  <c:v>10.845486356000302</c:v>
                </c:pt>
                <c:pt idx="118">
                  <c:v>-9.2557948876222707</c:v>
                </c:pt>
                <c:pt idx="119">
                  <c:v>13.370990741721808</c:v>
                </c:pt>
                <c:pt idx="120">
                  <c:v>10.066797286820066</c:v>
                </c:pt>
                <c:pt idx="121">
                  <c:v>10.116469760276203</c:v>
                </c:pt>
                <c:pt idx="122">
                  <c:v>19.348245047611872</c:v>
                </c:pt>
                <c:pt idx="123">
                  <c:v>18.141983118681598</c:v>
                </c:pt>
                <c:pt idx="124">
                  <c:v>9.0246493143086894</c:v>
                </c:pt>
                <c:pt idx="125">
                  <c:v>13.614483258663704</c:v>
                </c:pt>
                <c:pt idx="126">
                  <c:v>12.683854858911726</c:v>
                </c:pt>
                <c:pt idx="127">
                  <c:v>15.942271720628391</c:v>
                </c:pt>
                <c:pt idx="128">
                  <c:v>7.7346259595504199</c:v>
                </c:pt>
                <c:pt idx="129">
                  <c:v>13.764961634133819</c:v>
                </c:pt>
                <c:pt idx="130">
                  <c:v>23.045435424857825</c:v>
                </c:pt>
                <c:pt idx="131">
                  <c:v>17.850766068419091</c:v>
                </c:pt>
                <c:pt idx="132">
                  <c:v>22.384109748843649</c:v>
                </c:pt>
                <c:pt idx="133">
                  <c:v>26.496698359992521</c:v>
                </c:pt>
                <c:pt idx="134">
                  <c:v>27.55735176379147</c:v>
                </c:pt>
                <c:pt idx="135">
                  <c:v>19.012712359265922</c:v>
                </c:pt>
                <c:pt idx="136">
                  <c:v>25.765246839099028</c:v>
                </c:pt>
                <c:pt idx="137">
                  <c:v>2.8579578302378268</c:v>
                </c:pt>
                <c:pt idx="138">
                  <c:v>13.874046281723784</c:v>
                </c:pt>
                <c:pt idx="139">
                  <c:v>32.460317084933799</c:v>
                </c:pt>
                <c:pt idx="140">
                  <c:v>29.68937224213483</c:v>
                </c:pt>
                <c:pt idx="141">
                  <c:v>20.887117754684766</c:v>
                </c:pt>
                <c:pt idx="142">
                  <c:v>12.779303925552973</c:v>
                </c:pt>
                <c:pt idx="143">
                  <c:v>29.69326812240589</c:v>
                </c:pt>
                <c:pt idx="144">
                  <c:v>29.302706125231108</c:v>
                </c:pt>
                <c:pt idx="145">
                  <c:v>38.317286087454583</c:v>
                </c:pt>
                <c:pt idx="146">
                  <c:v>22.31544485906603</c:v>
                </c:pt>
                <c:pt idx="147">
                  <c:v>22.204412271340502</c:v>
                </c:pt>
                <c:pt idx="148">
                  <c:v>34.145772287205745</c:v>
                </c:pt>
                <c:pt idx="149">
                  <c:v>24.207381715704653</c:v>
                </c:pt>
                <c:pt idx="150">
                  <c:v>41.596156320594353</c:v>
                </c:pt>
                <c:pt idx="151">
                  <c:v>25.77985639011554</c:v>
                </c:pt>
                <c:pt idx="152">
                  <c:v>16.952765665937338</c:v>
                </c:pt>
                <c:pt idx="153">
                  <c:v>39.266906903528003</c:v>
                </c:pt>
                <c:pt idx="154">
                  <c:v>30.627792402428973</c:v>
                </c:pt>
                <c:pt idx="155">
                  <c:v>36.352301475733313</c:v>
                </c:pt>
                <c:pt idx="156">
                  <c:v>33.275530031655329</c:v>
                </c:pt>
                <c:pt idx="157">
                  <c:v>22.812656578661379</c:v>
                </c:pt>
                <c:pt idx="158">
                  <c:v>34.857744406743862</c:v>
                </c:pt>
                <c:pt idx="159">
                  <c:v>40.573487749438286</c:v>
                </c:pt>
                <c:pt idx="160">
                  <c:v>34.933227086995871</c:v>
                </c:pt>
                <c:pt idx="161">
                  <c:v>38.336765488809888</c:v>
                </c:pt>
                <c:pt idx="162">
                  <c:v>25.176968918167354</c:v>
                </c:pt>
                <c:pt idx="163">
                  <c:v>35.383688243338412</c:v>
                </c:pt>
                <c:pt idx="164">
                  <c:v>33.182028905149643</c:v>
                </c:pt>
                <c:pt idx="165">
                  <c:v>24.992401590325347</c:v>
                </c:pt>
                <c:pt idx="166">
                  <c:v>33.639307851966578</c:v>
                </c:pt>
                <c:pt idx="167">
                  <c:v>28.808903300872924</c:v>
                </c:pt>
                <c:pt idx="168">
                  <c:v>29.864199869299114</c:v>
                </c:pt>
                <c:pt idx="169">
                  <c:v>29.9328647590768</c:v>
                </c:pt>
                <c:pt idx="170">
                  <c:v>33.781994466894496</c:v>
                </c:pt>
                <c:pt idx="171">
                  <c:v>34.708726986375446</c:v>
                </c:pt>
                <c:pt idx="172">
                  <c:v>34.212002251813935</c:v>
                </c:pt>
                <c:pt idx="173">
                  <c:v>31.689906761329624</c:v>
                </c:pt>
                <c:pt idx="174">
                  <c:v>20.615380105777568</c:v>
                </c:pt>
                <c:pt idx="175">
                  <c:v>25.710217530270125</c:v>
                </c:pt>
                <c:pt idx="176">
                  <c:v>32.487101261797399</c:v>
                </c:pt>
                <c:pt idx="177">
                  <c:v>33.393867394889078</c:v>
                </c:pt>
                <c:pt idx="178">
                  <c:v>33.195177501064528</c:v>
                </c:pt>
                <c:pt idx="179">
                  <c:v>30.676977890851276</c:v>
                </c:pt>
                <c:pt idx="180">
                  <c:v>34.857257421709967</c:v>
                </c:pt>
                <c:pt idx="181">
                  <c:v>35.086140387635417</c:v>
                </c:pt>
                <c:pt idx="182">
                  <c:v>43.988713792065553</c:v>
                </c:pt>
                <c:pt idx="183">
                  <c:v>38.227193856186062</c:v>
                </c:pt>
                <c:pt idx="184">
                  <c:v>36.868018626616305</c:v>
                </c:pt>
                <c:pt idx="185">
                  <c:v>38.1960268140175</c:v>
                </c:pt>
                <c:pt idx="186">
                  <c:v>42.385072075486107</c:v>
                </c:pt>
                <c:pt idx="187">
                  <c:v>26.647176735462637</c:v>
                </c:pt>
                <c:pt idx="188">
                  <c:v>30.898556081268367</c:v>
                </c:pt>
                <c:pt idx="189">
                  <c:v>46.633042526054744</c:v>
                </c:pt>
                <c:pt idx="190">
                  <c:v>34.330339615047684</c:v>
                </c:pt>
                <c:pt idx="191">
                  <c:v>43.111653746040808</c:v>
                </c:pt>
                <c:pt idx="192">
                  <c:v>45.200332556368522</c:v>
                </c:pt>
                <c:pt idx="193">
                  <c:v>54.713585193289035</c:v>
                </c:pt>
                <c:pt idx="194">
                  <c:v>38.982994628773717</c:v>
                </c:pt>
                <c:pt idx="195">
                  <c:v>47.694669899921429</c:v>
                </c:pt>
                <c:pt idx="196">
                  <c:v>30.819664505779198</c:v>
                </c:pt>
                <c:pt idx="197">
                  <c:v>33.813161509063058</c:v>
                </c:pt>
                <c:pt idx="198">
                  <c:v>48.752401393517125</c:v>
                </c:pt>
                <c:pt idx="199">
                  <c:v>39.406671608252665</c:v>
                </c:pt>
                <c:pt idx="200">
                  <c:v>36.082998751995547</c:v>
                </c:pt>
                <c:pt idx="201">
                  <c:v>33.460097359497333</c:v>
                </c:pt>
                <c:pt idx="202">
                  <c:v>40.733218840552219</c:v>
                </c:pt>
                <c:pt idx="203">
                  <c:v>38.084020256224235</c:v>
                </c:pt>
                <c:pt idx="204">
                  <c:v>43.07561685353339</c:v>
                </c:pt>
                <c:pt idx="205">
                  <c:v>36.621604199471079</c:v>
                </c:pt>
                <c:pt idx="206">
                  <c:v>34.311347198726203</c:v>
                </c:pt>
                <c:pt idx="207">
                  <c:v>50.465614742720398</c:v>
                </c:pt>
                <c:pt idx="208">
                  <c:v>33.364648292856046</c:v>
                </c:pt>
                <c:pt idx="209">
                  <c:v>35.228827002563342</c:v>
                </c:pt>
                <c:pt idx="210">
                  <c:v>50.281534399912367</c:v>
                </c:pt>
                <c:pt idx="211">
                  <c:v>40.356292424326156</c:v>
                </c:pt>
                <c:pt idx="212">
                  <c:v>43.261158151443126</c:v>
                </c:pt>
                <c:pt idx="213">
                  <c:v>40.695720992943166</c:v>
                </c:pt>
                <c:pt idx="214">
                  <c:v>29.748784416268691</c:v>
                </c:pt>
                <c:pt idx="215">
                  <c:v>46.707064251205054</c:v>
                </c:pt>
                <c:pt idx="216">
                  <c:v>49.71906668577649</c:v>
                </c:pt>
                <c:pt idx="217">
                  <c:v>43.83872240162934</c:v>
                </c:pt>
                <c:pt idx="218">
                  <c:v>46.741153203576943</c:v>
                </c:pt>
                <c:pt idx="219">
                  <c:v>39.623866933364859</c:v>
                </c:pt>
                <c:pt idx="220">
                  <c:v>54.619110096715559</c:v>
                </c:pt>
                <c:pt idx="221">
                  <c:v>39.595134816365729</c:v>
                </c:pt>
                <c:pt idx="222">
                  <c:v>42.30764145509864</c:v>
                </c:pt>
                <c:pt idx="223">
                  <c:v>54.183745476423425</c:v>
                </c:pt>
                <c:pt idx="224">
                  <c:v>32.013751808862317</c:v>
                </c:pt>
                <c:pt idx="225">
                  <c:v>38.355757905131362</c:v>
                </c:pt>
                <c:pt idx="226">
                  <c:v>36.706339595366835</c:v>
                </c:pt>
                <c:pt idx="227">
                  <c:v>57.220097162689029</c:v>
                </c:pt>
                <c:pt idx="228">
                  <c:v>41.840622807604049</c:v>
                </c:pt>
                <c:pt idx="229">
                  <c:v>43.940502273711047</c:v>
                </c:pt>
                <c:pt idx="230">
                  <c:v>53.954375525464151</c:v>
                </c:pt>
                <c:pt idx="231">
                  <c:v>43.600586720060136</c:v>
                </c:pt>
                <c:pt idx="232">
                  <c:v>52.277686053802121</c:v>
                </c:pt>
                <c:pt idx="233">
                  <c:v>31.333433716526667</c:v>
                </c:pt>
                <c:pt idx="234">
                  <c:v>59.01415002751709</c:v>
                </c:pt>
                <c:pt idx="235">
                  <c:v>55.264365266611591</c:v>
                </c:pt>
                <c:pt idx="236">
                  <c:v>57.480147170782978</c:v>
                </c:pt>
                <c:pt idx="237">
                  <c:v>51.124505493565223</c:v>
                </c:pt>
                <c:pt idx="238">
                  <c:v>48.297070386835721</c:v>
                </c:pt>
                <c:pt idx="239">
                  <c:v>27.273439489037187</c:v>
                </c:pt>
                <c:pt idx="240">
                  <c:v>47.422932251014302</c:v>
                </c:pt>
                <c:pt idx="241">
                  <c:v>53.118709207319512</c:v>
                </c:pt>
                <c:pt idx="242">
                  <c:v>55.240502999951325</c:v>
                </c:pt>
                <c:pt idx="243">
                  <c:v>42.807775084897322</c:v>
                </c:pt>
                <c:pt idx="244">
                  <c:v>44.541441805523704</c:v>
                </c:pt>
                <c:pt idx="245">
                  <c:v>59.701772895361024</c:v>
                </c:pt>
                <c:pt idx="246">
                  <c:v>45.784714597029129</c:v>
                </c:pt>
                <c:pt idx="247">
                  <c:v>46.173815639102287</c:v>
                </c:pt>
                <c:pt idx="248">
                  <c:v>57.202078716435359</c:v>
                </c:pt>
                <c:pt idx="249">
                  <c:v>51.57837554514493</c:v>
                </c:pt>
                <c:pt idx="250">
                  <c:v>43.90641332133923</c:v>
                </c:pt>
                <c:pt idx="251">
                  <c:v>57.534689494577982</c:v>
                </c:pt>
                <c:pt idx="252">
                  <c:v>43.194928186834943</c:v>
                </c:pt>
                <c:pt idx="253">
                  <c:v>46.618919960072063</c:v>
                </c:pt>
                <c:pt idx="254">
                  <c:v>36.935222561292292</c:v>
                </c:pt>
                <c:pt idx="255">
                  <c:v>48.740226767670038</c:v>
                </c:pt>
                <c:pt idx="256">
                  <c:v>43.658537939092369</c:v>
                </c:pt>
                <c:pt idx="257">
                  <c:v>49.424440740276829</c:v>
                </c:pt>
                <c:pt idx="258">
                  <c:v>37.654012471304803</c:v>
                </c:pt>
                <c:pt idx="259">
                  <c:v>49.427849635513986</c:v>
                </c:pt>
                <c:pt idx="260">
                  <c:v>55.845338412035041</c:v>
                </c:pt>
                <c:pt idx="261">
                  <c:v>53.676307071116454</c:v>
                </c:pt>
                <c:pt idx="262">
                  <c:v>43.107757865769749</c:v>
                </c:pt>
                <c:pt idx="263">
                  <c:v>47.198432150393813</c:v>
                </c:pt>
                <c:pt idx="264">
                  <c:v>47.469682814267109</c:v>
                </c:pt>
                <c:pt idx="265">
                  <c:v>50.464640772652672</c:v>
                </c:pt>
                <c:pt idx="266">
                  <c:v>40.785326239177792</c:v>
                </c:pt>
                <c:pt idx="267">
                  <c:v>44.392911370189118</c:v>
                </c:pt>
                <c:pt idx="268">
                  <c:v>76.818322866309629</c:v>
                </c:pt>
                <c:pt idx="269">
                  <c:v>59.098885423412838</c:v>
                </c:pt>
                <c:pt idx="270">
                  <c:v>44.394372325290817</c:v>
                </c:pt>
                <c:pt idx="271">
                  <c:v>53.866718219365062</c:v>
                </c:pt>
                <c:pt idx="272">
                  <c:v>36.86558370144688</c:v>
                </c:pt>
                <c:pt idx="273">
                  <c:v>45.150173097878479</c:v>
                </c:pt>
                <c:pt idx="274">
                  <c:v>41.751991531437163</c:v>
                </c:pt>
                <c:pt idx="275">
                  <c:v>48.620428449334582</c:v>
                </c:pt>
                <c:pt idx="276">
                  <c:v>44.464011185136165</c:v>
                </c:pt>
                <c:pt idx="277">
                  <c:v>56.679543775078045</c:v>
                </c:pt>
                <c:pt idx="278">
                  <c:v>53.390446856226646</c:v>
                </c:pt>
                <c:pt idx="279">
                  <c:v>54.082939574409451</c:v>
                </c:pt>
                <c:pt idx="280">
                  <c:v>51.317838552017079</c:v>
                </c:pt>
                <c:pt idx="281">
                  <c:v>54.175953715881242</c:v>
                </c:pt>
                <c:pt idx="282">
                  <c:v>52.72814721014467</c:v>
                </c:pt>
                <c:pt idx="283">
                  <c:v>46.204495696236947</c:v>
                </c:pt>
                <c:pt idx="284">
                  <c:v>44.33593412122476</c:v>
                </c:pt>
                <c:pt idx="285">
                  <c:v>54.718455043627834</c:v>
                </c:pt>
                <c:pt idx="286">
                  <c:v>40.962588791511507</c:v>
                </c:pt>
                <c:pt idx="287">
                  <c:v>28.516712280542617</c:v>
                </c:pt>
                <c:pt idx="288">
                  <c:v>45.592842493678901</c:v>
                </c:pt>
                <c:pt idx="289">
                  <c:v>38.865631235607765</c:v>
                </c:pt>
                <c:pt idx="290">
                  <c:v>29.770698742793428</c:v>
                </c:pt>
                <c:pt idx="291">
                  <c:v>38.744371962170689</c:v>
                </c:pt>
                <c:pt idx="292">
                  <c:v>55.870174648763104</c:v>
                </c:pt>
                <c:pt idx="293">
                  <c:v>58.821790939132953</c:v>
                </c:pt>
                <c:pt idx="294">
                  <c:v>43.445238494251228</c:v>
                </c:pt>
                <c:pt idx="295">
                  <c:v>57.710978076843965</c:v>
                </c:pt>
                <c:pt idx="296">
                  <c:v>59.301471197508526</c:v>
                </c:pt>
                <c:pt idx="297">
                  <c:v>54.893282670792118</c:v>
                </c:pt>
                <c:pt idx="298">
                  <c:v>56.80762083898945</c:v>
                </c:pt>
                <c:pt idx="299">
                  <c:v>54.699949612340262</c:v>
                </c:pt>
                <c:pt idx="300">
                  <c:v>57.171398659300699</c:v>
                </c:pt>
                <c:pt idx="301">
                  <c:v>39.267393888561905</c:v>
                </c:pt>
                <c:pt idx="302">
                  <c:v>43.757395900970742</c:v>
                </c:pt>
                <c:pt idx="303">
                  <c:v>61.664809566946701</c:v>
                </c:pt>
                <c:pt idx="304">
                  <c:v>48.081336016825219</c:v>
                </c:pt>
                <c:pt idx="305">
                  <c:v>48.704676860196514</c:v>
                </c:pt>
                <c:pt idx="306">
                  <c:v>50.217739360473544</c:v>
                </c:pt>
                <c:pt idx="307">
                  <c:v>44.550207536133627</c:v>
                </c:pt>
                <c:pt idx="308">
                  <c:v>67.06352565258274</c:v>
                </c:pt>
                <c:pt idx="309">
                  <c:v>48.764576019364206</c:v>
                </c:pt>
                <c:pt idx="310">
                  <c:v>45.830978175248035</c:v>
                </c:pt>
                <c:pt idx="311">
                  <c:v>52.933654894443613</c:v>
                </c:pt>
                <c:pt idx="312">
                  <c:v>48.886809262869093</c:v>
                </c:pt>
                <c:pt idx="313">
                  <c:v>50.910719063690244</c:v>
                </c:pt>
                <c:pt idx="314">
                  <c:v>51.52626814651935</c:v>
                </c:pt>
                <c:pt idx="315">
                  <c:v>54.612292306241159</c:v>
                </c:pt>
                <c:pt idx="316">
                  <c:v>53.817532730942752</c:v>
                </c:pt>
                <c:pt idx="317">
                  <c:v>58.786728016693331</c:v>
                </c:pt>
                <c:pt idx="318">
                  <c:v>51.916830143694206</c:v>
                </c:pt>
                <c:pt idx="319">
                  <c:v>48.839571714582313</c:v>
                </c:pt>
                <c:pt idx="320">
                  <c:v>45.837795965722435</c:v>
                </c:pt>
                <c:pt idx="321">
                  <c:v>38.993708299519177</c:v>
                </c:pt>
                <c:pt idx="322">
                  <c:v>56.797394153277892</c:v>
                </c:pt>
                <c:pt idx="323">
                  <c:v>58.893377739113895</c:v>
                </c:pt>
                <c:pt idx="324">
                  <c:v>57.864865347551245</c:v>
                </c:pt>
                <c:pt idx="325">
                  <c:v>60.201419540125812</c:v>
                </c:pt>
                <c:pt idx="326">
                  <c:v>58.349902441299506</c:v>
                </c:pt>
                <c:pt idx="327">
                  <c:v>50.588821956293017</c:v>
                </c:pt>
                <c:pt idx="328">
                  <c:v>55.348613677473523</c:v>
                </c:pt>
                <c:pt idx="329">
                  <c:v>48.958396062849971</c:v>
                </c:pt>
                <c:pt idx="330">
                  <c:v>58.804746462947008</c:v>
                </c:pt>
                <c:pt idx="331">
                  <c:v>53.697247427573473</c:v>
                </c:pt>
                <c:pt idx="332">
                  <c:v>49.636279230016264</c:v>
                </c:pt>
                <c:pt idx="333">
                  <c:v>63.798777985425659</c:v>
                </c:pt>
                <c:pt idx="334">
                  <c:v>40.826719967057905</c:v>
                </c:pt>
                <c:pt idx="335">
                  <c:v>52.684318557095125</c:v>
                </c:pt>
                <c:pt idx="336">
                  <c:v>45.727250363030805</c:v>
                </c:pt>
                <c:pt idx="337">
                  <c:v>38.484321954076741</c:v>
                </c:pt>
                <c:pt idx="338">
                  <c:v>57.061827026676802</c:v>
                </c:pt>
                <c:pt idx="339">
                  <c:v>43.579159378569301</c:v>
                </c:pt>
                <c:pt idx="340">
                  <c:v>55.014541944229201</c:v>
                </c:pt>
                <c:pt idx="341">
                  <c:v>47.537860719010894</c:v>
                </c:pt>
                <c:pt idx="342">
                  <c:v>48.335542204512571</c:v>
                </c:pt>
                <c:pt idx="343">
                  <c:v>68.665219429026664</c:v>
                </c:pt>
                <c:pt idx="344">
                  <c:v>45.39804848012534</c:v>
                </c:pt>
                <c:pt idx="345">
                  <c:v>72.519705972217125</c:v>
                </c:pt>
                <c:pt idx="346">
                  <c:v>61.300057776567719</c:v>
                </c:pt>
                <c:pt idx="347">
                  <c:v>48.528388277930603</c:v>
                </c:pt>
                <c:pt idx="348">
                  <c:v>50.75634480794907</c:v>
                </c:pt>
                <c:pt idx="349">
                  <c:v>52.491472483677093</c:v>
                </c:pt>
                <c:pt idx="350">
                  <c:v>63.617132567786982</c:v>
                </c:pt>
                <c:pt idx="351">
                  <c:v>49.082090261456486</c:v>
                </c:pt>
                <c:pt idx="352">
                  <c:v>47.851966065865938</c:v>
                </c:pt>
                <c:pt idx="353">
                  <c:v>51.294950255424546</c:v>
                </c:pt>
                <c:pt idx="354">
                  <c:v>48.451931627610797</c:v>
                </c:pt>
                <c:pt idx="355">
                  <c:v>60.678664873331954</c:v>
                </c:pt>
                <c:pt idx="356">
                  <c:v>51.085059705820633</c:v>
                </c:pt>
                <c:pt idx="357">
                  <c:v>49.992752274819217</c:v>
                </c:pt>
                <c:pt idx="358">
                  <c:v>60.941636791629229</c:v>
                </c:pt>
                <c:pt idx="359">
                  <c:v>49.423953755242927</c:v>
                </c:pt>
                <c:pt idx="360">
                  <c:v>45.255848850231253</c:v>
                </c:pt>
                <c:pt idx="361">
                  <c:v>61.803600301603623</c:v>
                </c:pt>
                <c:pt idx="362">
                  <c:v>55.868713693661412</c:v>
                </c:pt>
                <c:pt idx="363">
                  <c:v>50.529409782159227</c:v>
                </c:pt>
                <c:pt idx="364">
                  <c:v>68.677394054873744</c:v>
                </c:pt>
                <c:pt idx="365">
                  <c:v>62.345614644316328</c:v>
                </c:pt>
                <c:pt idx="366">
                  <c:v>57.28632712729722</c:v>
                </c:pt>
                <c:pt idx="367">
                  <c:v>56.772070931515927</c:v>
                </c:pt>
                <c:pt idx="368">
                  <c:v>51.632430883906089</c:v>
                </c:pt>
                <c:pt idx="369">
                  <c:v>45.388308779447691</c:v>
                </c:pt>
                <c:pt idx="370">
                  <c:v>60.005651556504525</c:v>
                </c:pt>
                <c:pt idx="371">
                  <c:v>58.645502356866977</c:v>
                </c:pt>
                <c:pt idx="372">
                  <c:v>55.648596458345942</c:v>
                </c:pt>
                <c:pt idx="373">
                  <c:v>55.160637454394355</c:v>
                </c:pt>
                <c:pt idx="374">
                  <c:v>51.673824611786202</c:v>
                </c:pt>
                <c:pt idx="375">
                  <c:v>60.805280982141731</c:v>
                </c:pt>
                <c:pt idx="376">
                  <c:v>65.441378504715786</c:v>
                </c:pt>
                <c:pt idx="377">
                  <c:v>43.816808075104603</c:v>
                </c:pt>
                <c:pt idx="378">
                  <c:v>48.522544457523942</c:v>
                </c:pt>
                <c:pt idx="379">
                  <c:v>44.651013438147537</c:v>
                </c:pt>
                <c:pt idx="380">
                  <c:v>55.740636629750007</c:v>
                </c:pt>
                <c:pt idx="381">
                  <c:v>41.900521966771741</c:v>
                </c:pt>
                <c:pt idx="382">
                  <c:v>49.147833241030767</c:v>
                </c:pt>
                <c:pt idx="383">
                  <c:v>58.258349254929357</c:v>
                </c:pt>
                <c:pt idx="384">
                  <c:v>49.866136166009447</c:v>
                </c:pt>
                <c:pt idx="385">
                  <c:v>61.431056750682458</c:v>
                </c:pt>
                <c:pt idx="386">
                  <c:v>41.764653142318139</c:v>
                </c:pt>
                <c:pt idx="387">
                  <c:v>44.209804997448813</c:v>
                </c:pt>
                <c:pt idx="388">
                  <c:v>56.970760825340548</c:v>
                </c:pt>
                <c:pt idx="389">
                  <c:v>58.882664068368442</c:v>
                </c:pt>
                <c:pt idx="390">
                  <c:v>61.437874541156845</c:v>
                </c:pt>
                <c:pt idx="391">
                  <c:v>50.662356696409496</c:v>
                </c:pt>
                <c:pt idx="392">
                  <c:v>72.2401765627678</c:v>
                </c:pt>
                <c:pt idx="393">
                  <c:v>55.626195146787317</c:v>
                </c:pt>
                <c:pt idx="394">
                  <c:v>61.105263763014229</c:v>
                </c:pt>
                <c:pt idx="395">
                  <c:v>59.572234876347927</c:v>
                </c:pt>
                <c:pt idx="396">
                  <c:v>45.735529108606826</c:v>
                </c:pt>
                <c:pt idx="397">
                  <c:v>66.222502499065413</c:v>
                </c:pt>
                <c:pt idx="398">
                  <c:v>43.573315558162633</c:v>
                </c:pt>
                <c:pt idx="399">
                  <c:v>64.947575680357531</c:v>
                </c:pt>
                <c:pt idx="400">
                  <c:v>59.049212949956711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13373568"/>
        <c:axId val="113375488"/>
      </c:scatterChart>
      <c:valAx>
        <c:axId val="113373568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 altLang="ja-JP" sz="2400" dirty="0" smtClean="0"/>
                  <a:t>Time</a:t>
                </a:r>
                <a:r>
                  <a:rPr lang="en-US" altLang="ja-JP" sz="2400" baseline="0" dirty="0" smtClean="0"/>
                  <a:t> [s]</a:t>
                </a:r>
                <a:endParaRPr lang="ja-JP" altLang="en-US" sz="2400" dirty="0"/>
              </a:p>
            </c:rich>
          </c:tx>
          <c:layout>
            <c:manualLayout>
              <c:xMode val="edge"/>
              <c:yMode val="edge"/>
              <c:x val="0.46067641881918009"/>
              <c:y val="0.85575975943340599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400"/>
            </a:pPr>
            <a:endParaRPr lang="ja-JP"/>
          </a:p>
        </c:txPr>
        <c:crossAx val="113375488"/>
        <c:crosses val="autoZero"/>
        <c:crossBetween val="midCat"/>
      </c:valAx>
      <c:valAx>
        <c:axId val="113375488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altLang="ja-JP" sz="2400" dirty="0" smtClean="0"/>
                  <a:t>Intensity [%]</a:t>
                </a:r>
                <a:endParaRPr lang="ja-JP" altLang="en-US" dirty="0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400"/>
            </a:pPr>
            <a:endParaRPr lang="ja-JP"/>
          </a:p>
        </c:txPr>
        <c:crossAx val="113373568"/>
        <c:crosses val="autoZero"/>
        <c:crossBetween val="midCat"/>
      </c:valAx>
    </c:plotArea>
    <c:plotVisOnly val="1"/>
    <c:dispBlanksAs val="gap"/>
    <c:showDLblsOverMax val="0"/>
  </c:chart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54AB44-6785-4CAB-BDCB-14D950498934}" type="datetimeFigureOut">
              <a:rPr kumimoji="1" lang="ja-JP" altLang="en-US" smtClean="0"/>
              <a:t>2014/10/18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2334CE-CA53-4FDC-BDA8-16967AA2964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801660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Read</a:t>
            </a:r>
            <a:r>
              <a:rPr kumimoji="1" lang="ja-JP" altLang="en-US" dirty="0" smtClean="0"/>
              <a:t>と</a:t>
            </a:r>
            <a:r>
              <a:rPr kumimoji="1" lang="en-US" altLang="ja-JP" dirty="0" smtClean="0"/>
              <a:t>release</a:t>
            </a:r>
            <a:r>
              <a:rPr kumimoji="1" lang="ja-JP" altLang="en-US" dirty="0" smtClean="0"/>
              <a:t>縦と横が揃っているよ</a:t>
            </a:r>
            <a:endParaRPr kumimoji="1" lang="en-US" altLang="ja-JP" smtClean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2334CE-CA53-4FDC-BDA8-16967AA2964B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75441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2334CE-CA53-4FDC-BDA8-16967AA2964B}" type="slidenum">
              <a:rPr kumimoji="1" lang="ja-JP" altLang="en-US" smtClean="0"/>
              <a:t>52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574346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2334CE-CA53-4FDC-BDA8-16967AA2964B}" type="slidenum">
              <a:rPr kumimoji="1" lang="ja-JP" altLang="en-US" smtClean="0"/>
              <a:t>53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574346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2334CE-CA53-4FDC-BDA8-16967AA2964B}" type="slidenum">
              <a:rPr kumimoji="1" lang="ja-JP" altLang="en-US" smtClean="0"/>
              <a:t>54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574346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2334CE-CA53-4FDC-BDA8-16967AA2964B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75159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2334CE-CA53-4FDC-BDA8-16967AA2964B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75159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2334CE-CA53-4FDC-BDA8-16967AA2964B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75159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2334CE-CA53-4FDC-BDA8-16967AA2964B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75159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 smtClean="0"/>
              <a:t>表はコピーして図として貼り付けた後にグループ化しましょう</a:t>
            </a:r>
            <a:r>
              <a:rPr kumimoji="1" lang="en-US" altLang="ja-JP" dirty="0" smtClean="0"/>
              <a:t>By</a:t>
            </a:r>
            <a:r>
              <a:rPr kumimoji="1" lang="ja-JP" altLang="en-US" dirty="0" smtClean="0"/>
              <a:t>今井</a:t>
            </a:r>
            <a:endParaRPr kumimoji="1" lang="en-US" altLang="ja-JP" dirty="0" smtClean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2334CE-CA53-4FDC-BDA8-16967AA2964B}" type="slidenum">
              <a:rPr kumimoji="1" lang="ja-JP" altLang="en-US" smtClean="0"/>
              <a:t>24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535563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表はコピーして図として貼り付けた後にグループ化しましょう</a:t>
            </a:r>
            <a:r>
              <a:rPr kumimoji="1" lang="en-US" altLang="ja-JP" dirty="0" smtClean="0"/>
              <a:t>By</a:t>
            </a:r>
            <a:r>
              <a:rPr kumimoji="1" lang="ja-JP" altLang="en-US" dirty="0" smtClean="0"/>
              <a:t>今井</a:t>
            </a:r>
            <a:endParaRPr kumimoji="1" lang="en-US" altLang="ja-JP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2334CE-CA53-4FDC-BDA8-16967AA2964B}" type="slidenum">
              <a:rPr kumimoji="1" lang="ja-JP" altLang="en-US" smtClean="0"/>
              <a:t>25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216815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表はコピーして図として貼り付けた後にグループ化しましょう</a:t>
            </a:r>
            <a:r>
              <a:rPr kumimoji="1" lang="en-US" altLang="ja-JP" dirty="0" smtClean="0"/>
              <a:t>By</a:t>
            </a:r>
            <a:r>
              <a:rPr kumimoji="1" lang="ja-JP" altLang="en-US" dirty="0" smtClean="0"/>
              <a:t>今井</a:t>
            </a:r>
            <a:endParaRPr kumimoji="1" lang="en-US" altLang="ja-JP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2334CE-CA53-4FDC-BDA8-16967AA2964B}" type="slidenum">
              <a:rPr kumimoji="1" lang="ja-JP" altLang="en-US" smtClean="0"/>
              <a:t>26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216815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2334CE-CA53-4FDC-BDA8-16967AA2964B}" type="slidenum">
              <a:rPr kumimoji="1" lang="ja-JP" altLang="en-US" smtClean="0"/>
              <a:t>51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574346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 smtClean="0"/>
              <a:t>マスター サブタイトルの書式設定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948D5-1A54-4AC8-A38B-E1CA53ECC12C}" type="datetimeFigureOut">
              <a:rPr kumimoji="1" lang="ja-JP" altLang="en-US" smtClean="0"/>
              <a:t>2014/10/18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CF87D-098D-44BD-874A-41A06AB07D0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952964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948D5-1A54-4AC8-A38B-E1CA53ECC12C}" type="datetimeFigureOut">
              <a:rPr kumimoji="1" lang="ja-JP" altLang="en-US" smtClean="0"/>
              <a:t>2014/10/18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CF87D-098D-44BD-874A-41A06AB07D0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256742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948D5-1A54-4AC8-A38B-E1CA53ECC12C}" type="datetimeFigureOut">
              <a:rPr kumimoji="1" lang="ja-JP" altLang="en-US" smtClean="0"/>
              <a:t>2014/10/18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CF87D-098D-44BD-874A-41A06AB07D0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700682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948D5-1A54-4AC8-A38B-E1CA53ECC12C}" type="datetimeFigureOut">
              <a:rPr kumimoji="1" lang="ja-JP" altLang="en-US" smtClean="0"/>
              <a:t>2014/10/18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CF87D-098D-44BD-874A-41A06AB07D0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036717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948D5-1A54-4AC8-A38B-E1CA53ECC12C}" type="datetimeFigureOut">
              <a:rPr kumimoji="1" lang="ja-JP" altLang="en-US" smtClean="0"/>
              <a:t>2014/10/18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CF87D-098D-44BD-874A-41A06AB07D0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951220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948D5-1A54-4AC8-A38B-E1CA53ECC12C}" type="datetimeFigureOut">
              <a:rPr kumimoji="1" lang="ja-JP" altLang="en-US" smtClean="0"/>
              <a:t>2014/10/18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CF87D-098D-44BD-874A-41A06AB07D0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439746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948D5-1A54-4AC8-A38B-E1CA53ECC12C}" type="datetimeFigureOut">
              <a:rPr kumimoji="1" lang="ja-JP" altLang="en-US" smtClean="0"/>
              <a:t>2014/10/18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CF87D-098D-44BD-874A-41A06AB07D0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337670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948D5-1A54-4AC8-A38B-E1CA53ECC12C}" type="datetimeFigureOut">
              <a:rPr kumimoji="1" lang="ja-JP" altLang="en-US" smtClean="0"/>
              <a:t>2014/10/18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CF87D-098D-44BD-874A-41A06AB07D0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105319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948D5-1A54-4AC8-A38B-E1CA53ECC12C}" type="datetimeFigureOut">
              <a:rPr kumimoji="1" lang="ja-JP" altLang="en-US" smtClean="0"/>
              <a:t>2014/10/18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CF87D-098D-44BD-874A-41A06AB07D0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756138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948D5-1A54-4AC8-A38B-E1CA53ECC12C}" type="datetimeFigureOut">
              <a:rPr kumimoji="1" lang="ja-JP" altLang="en-US" smtClean="0"/>
              <a:t>2014/10/18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CF87D-098D-44BD-874A-41A06AB07D0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679941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948D5-1A54-4AC8-A38B-E1CA53ECC12C}" type="datetimeFigureOut">
              <a:rPr kumimoji="1" lang="ja-JP" altLang="en-US" smtClean="0"/>
              <a:t>2014/10/18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CF87D-098D-44BD-874A-41A06AB07D0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527002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F948D5-1A54-4AC8-A38B-E1CA53ECC12C}" type="datetimeFigureOut">
              <a:rPr kumimoji="1" lang="ja-JP" altLang="en-US" smtClean="0"/>
              <a:t>2014/10/18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FCF87D-098D-44BD-874A-41A06AB07D0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670088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tiff"/><Relationship Id="rId5" Type="http://schemas.openxmlformats.org/officeDocument/2006/relationships/image" Target="../media/image4.png"/><Relationship Id="rId4" Type="http://schemas.openxmlformats.org/officeDocument/2006/relationships/image" Target="../media/image3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3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3.tiff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6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1.xml"/><Relationship Id="rId5" Type="http://schemas.openxmlformats.org/officeDocument/2006/relationships/chart" Target="../charts/chart7.xml"/><Relationship Id="rId4" Type="http://schemas.openxmlformats.org/officeDocument/2006/relationships/chart" Target="../charts/char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tiff"/><Relationship Id="rId7" Type="http://schemas.openxmlformats.org/officeDocument/2006/relationships/image" Target="../media/image5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tiff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tif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tiff"/><Relationship Id="rId5" Type="http://schemas.openxmlformats.org/officeDocument/2006/relationships/image" Target="../media/image11.tiff"/><Relationship Id="rId4" Type="http://schemas.openxmlformats.org/officeDocument/2006/relationships/image" Target="../media/image5.tif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tif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0.tif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1.xml"/><Relationship Id="rId2" Type="http://schemas.openxmlformats.org/officeDocument/2006/relationships/chart" Target="../charts/chart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chart" Target="../charts/chart12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tiff"/><Relationship Id="rId5" Type="http://schemas.openxmlformats.org/officeDocument/2006/relationships/image" Target="../media/image12.tiff"/><Relationship Id="rId4" Type="http://schemas.openxmlformats.org/officeDocument/2006/relationships/image" Target="../media/image11.tiff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0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tiff"/><Relationship Id="rId2" Type="http://schemas.openxmlformats.org/officeDocument/2006/relationships/image" Target="../media/image55.tiff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tiff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tiff"/><Relationship Id="rId4" Type="http://schemas.openxmlformats.org/officeDocument/2006/relationships/image" Target="../media/image15.tiff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tiff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tiff"/><Relationship Id="rId2" Type="http://schemas.openxmlformats.org/officeDocument/2006/relationships/image" Target="../media/image57.tiff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tiff"/><Relationship Id="rId2" Type="http://schemas.openxmlformats.org/officeDocument/2006/relationships/image" Target="../media/image59.tiff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tiff"/><Relationship Id="rId2" Type="http://schemas.openxmlformats.org/officeDocument/2006/relationships/image" Target="../media/image59.tiff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tiff"/><Relationship Id="rId2" Type="http://schemas.openxmlformats.org/officeDocument/2006/relationships/image" Target="../media/image59.tiff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4.xml"/><Relationship Id="rId2" Type="http://schemas.openxmlformats.org/officeDocument/2006/relationships/chart" Target="../charts/chart13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6.xml"/><Relationship Id="rId2" Type="http://schemas.openxmlformats.org/officeDocument/2006/relationships/chart" Target="../charts/chart15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chart" Target="../charts/chart1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" name="表 3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9936483"/>
              </p:ext>
            </p:extLst>
          </p:nvPr>
        </p:nvGraphicFramePr>
        <p:xfrm>
          <a:off x="4059436" y="5229200"/>
          <a:ext cx="4328044" cy="14833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952328"/>
                <a:gridCol w="463696"/>
                <a:gridCol w="456010"/>
                <a:gridCol w="45601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Lane No.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2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3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Other components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Reaction Temperature [</a:t>
                      </a:r>
                      <a:r>
                        <a:rPr kumimoji="1" lang="ja-JP" altLang="en-US" dirty="0" smtClean="0"/>
                        <a:t>℃</a:t>
                      </a:r>
                      <a:r>
                        <a:rPr kumimoji="1" lang="en-US" altLang="ja-JP" dirty="0" smtClean="0"/>
                        <a:t>]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45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45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37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Signal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38" name="表 3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6232842"/>
              </p:ext>
            </p:extLst>
          </p:nvPr>
        </p:nvGraphicFramePr>
        <p:xfrm>
          <a:off x="10980712" y="5157192"/>
          <a:ext cx="3872034" cy="14833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952328"/>
                <a:gridCol w="463696"/>
                <a:gridCol w="45601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Lane No.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2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Other components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Reaction Temperature [</a:t>
                      </a:r>
                      <a:r>
                        <a:rPr kumimoji="1" lang="ja-JP" altLang="en-US" dirty="0" smtClean="0"/>
                        <a:t>℃</a:t>
                      </a:r>
                      <a:r>
                        <a:rPr kumimoji="1" lang="en-US" altLang="ja-JP" dirty="0" smtClean="0"/>
                        <a:t>]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45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45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Signal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41" name="表 4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5671673"/>
              </p:ext>
            </p:extLst>
          </p:nvPr>
        </p:nvGraphicFramePr>
        <p:xfrm>
          <a:off x="-2021405" y="5157192"/>
          <a:ext cx="4328044" cy="14833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952328"/>
                <a:gridCol w="463696"/>
                <a:gridCol w="456010"/>
                <a:gridCol w="45601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Lane No.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2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3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Other components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Reaction Temperature [</a:t>
                      </a:r>
                      <a:r>
                        <a:rPr kumimoji="1" lang="ja-JP" altLang="en-US" dirty="0" smtClean="0"/>
                        <a:t>℃</a:t>
                      </a:r>
                      <a:r>
                        <a:rPr kumimoji="1" lang="en-US" altLang="ja-JP" dirty="0" smtClean="0"/>
                        <a:t>]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45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45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37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Input/Template</a:t>
                      </a:r>
                      <a:r>
                        <a:rPr kumimoji="1" lang="en-US" altLang="ja-JP" baseline="0" dirty="0" smtClean="0"/>
                        <a:t> complex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48" name="グループ化 47"/>
          <p:cNvGrpSpPr/>
          <p:nvPr/>
        </p:nvGrpSpPr>
        <p:grpSpPr>
          <a:xfrm>
            <a:off x="-2446563" y="5613"/>
            <a:ext cx="6074898" cy="4743057"/>
            <a:chOff x="-2446563" y="5613"/>
            <a:chExt cx="6074898" cy="4743057"/>
          </a:xfrm>
        </p:grpSpPr>
        <p:pic>
          <p:nvPicPr>
            <p:cNvPr id="3074" name="Picture 2" descr="C:\Users\俊輔\Google ドライブ\BIOMOD2014\実験\amplify\0929\Bio-Rad 2014-09-29 21hr 09min02.tif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716" t="22261" r="66032" b="34741"/>
            <a:stretch/>
          </p:blipFill>
          <p:spPr bwMode="auto">
            <a:xfrm>
              <a:off x="490159" y="1531251"/>
              <a:ext cx="1383179" cy="32174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テキスト ボックス 5"/>
            <p:cNvSpPr txBox="1"/>
            <p:nvPr/>
          </p:nvSpPr>
          <p:spPr>
            <a:xfrm>
              <a:off x="2118967" y="3900569"/>
              <a:ext cx="9237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400" dirty="0" smtClean="0">
                  <a:solidFill>
                    <a:srgbClr val="E674B3"/>
                  </a:solidFill>
                </a:rPr>
                <a:t>Signal</a:t>
              </a:r>
              <a:endParaRPr kumimoji="1" lang="ja-JP" altLang="en-US" sz="2400" dirty="0">
                <a:solidFill>
                  <a:srgbClr val="E674B3"/>
                </a:solidFill>
              </a:endParaRPr>
            </a:p>
          </p:txBody>
        </p:sp>
        <p:sp>
          <p:nvSpPr>
            <p:cNvPr id="8" name="テキスト ボックス 7"/>
            <p:cNvSpPr txBox="1"/>
            <p:nvPr/>
          </p:nvSpPr>
          <p:spPr>
            <a:xfrm>
              <a:off x="2105451" y="1569492"/>
              <a:ext cx="152288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600" dirty="0" smtClean="0"/>
                <a:t>Input/Template complex</a:t>
              </a:r>
              <a:endParaRPr kumimoji="1" lang="ja-JP" altLang="en-US" sz="1600" dirty="0"/>
            </a:p>
          </p:txBody>
        </p:sp>
        <p:sp>
          <p:nvSpPr>
            <p:cNvPr id="17" name="正方形/長方形 16"/>
            <p:cNvSpPr/>
            <p:nvPr/>
          </p:nvSpPr>
          <p:spPr>
            <a:xfrm>
              <a:off x="495361" y="3842618"/>
              <a:ext cx="1343900" cy="510267"/>
            </a:xfrm>
            <a:prstGeom prst="rect">
              <a:avLst/>
            </a:prstGeom>
            <a:noFill/>
            <a:ln>
              <a:solidFill>
                <a:srgbClr val="E674B3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" name="テキスト ボックス 10"/>
            <p:cNvSpPr txBox="1"/>
            <p:nvPr/>
          </p:nvSpPr>
          <p:spPr>
            <a:xfrm>
              <a:off x="-1692696" y="3555593"/>
              <a:ext cx="1984893" cy="11695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ja-JP" sz="1400" dirty="0"/>
                <a:t>Other </a:t>
              </a:r>
              <a:r>
                <a:rPr lang="en-US" altLang="ja-JP" sz="1400" dirty="0" smtClean="0"/>
                <a:t>components :</a:t>
              </a:r>
              <a:endParaRPr lang="en-US" altLang="ja-JP" sz="1400" dirty="0"/>
            </a:p>
            <a:p>
              <a:r>
                <a:rPr lang="en-US" altLang="ja-JP" sz="1400" dirty="0" smtClean="0"/>
                <a:t>Input/Template complex</a:t>
              </a:r>
            </a:p>
            <a:p>
              <a:r>
                <a:rPr lang="en-US" altLang="ja-JP" sz="1400" dirty="0" smtClean="0"/>
                <a:t>Polymerase</a:t>
              </a:r>
            </a:p>
            <a:p>
              <a:r>
                <a:rPr lang="en-US" altLang="ja-JP" sz="1400" dirty="0" err="1" smtClean="0"/>
                <a:t>Nickase</a:t>
              </a:r>
              <a:endParaRPr lang="en-US" altLang="ja-JP" sz="1400" dirty="0" smtClean="0"/>
            </a:p>
            <a:p>
              <a:r>
                <a:rPr lang="en-US" altLang="ja-JP" sz="1400" dirty="0" err="1" smtClean="0"/>
                <a:t>dNTP</a:t>
              </a:r>
              <a:r>
                <a:rPr lang="en-US" altLang="ja-JP" sz="1400" dirty="0" smtClean="0"/>
                <a:t>.</a:t>
              </a:r>
              <a:endParaRPr kumimoji="1" lang="ja-JP" altLang="en-US" sz="1400" dirty="0"/>
            </a:p>
          </p:txBody>
        </p:sp>
        <p:sp>
          <p:nvSpPr>
            <p:cNvPr id="4" name="二等辺三角形 3"/>
            <p:cNvSpPr>
              <a:spLocks noChangeAspect="1"/>
            </p:cNvSpPr>
            <p:nvPr/>
          </p:nvSpPr>
          <p:spPr>
            <a:xfrm>
              <a:off x="1873796" y="4033130"/>
              <a:ext cx="231655" cy="221866"/>
            </a:xfrm>
            <a:prstGeom prst="triangle">
              <a:avLst/>
            </a:prstGeom>
            <a:solidFill>
              <a:srgbClr val="E674B3"/>
            </a:solidFill>
            <a:ln>
              <a:noFill/>
            </a:ln>
            <a:scene3d>
              <a:camera prst="orthographicFront">
                <a:rot lat="0" lon="0" rev="5400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6" name="二等辺三角形 35"/>
            <p:cNvSpPr>
              <a:spLocks noChangeAspect="1"/>
            </p:cNvSpPr>
            <p:nvPr/>
          </p:nvSpPr>
          <p:spPr>
            <a:xfrm>
              <a:off x="1887312" y="1772816"/>
              <a:ext cx="231655" cy="221866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  <a:scene3d>
              <a:camera prst="orthographicFront">
                <a:rot lat="0" lon="0" rev="5400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446563" y="5613"/>
              <a:ext cx="4333875" cy="16033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49" name="グループ化 48"/>
          <p:cNvGrpSpPr/>
          <p:nvPr/>
        </p:nvGrpSpPr>
        <p:grpSpPr>
          <a:xfrm>
            <a:off x="4115655" y="108952"/>
            <a:ext cx="6533050" cy="4639718"/>
            <a:chOff x="4115655" y="108952"/>
            <a:chExt cx="6533050" cy="4639718"/>
          </a:xfrm>
        </p:grpSpPr>
        <p:pic>
          <p:nvPicPr>
            <p:cNvPr id="13" name="Picture 2" descr="C:\Users\俊輔\Google ドライブ\BIOMOD2014\実験\release\0930\Bio-Rad 2014-09-30 21hr 10min.tif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887" t="46144" r="31264" b="9380"/>
            <a:stretch/>
          </p:blipFill>
          <p:spPr bwMode="auto">
            <a:xfrm>
              <a:off x="7097255" y="1639121"/>
              <a:ext cx="1319048" cy="3109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テキスト ボックス 13"/>
            <p:cNvSpPr txBox="1"/>
            <p:nvPr/>
          </p:nvSpPr>
          <p:spPr>
            <a:xfrm>
              <a:off x="8658855" y="2403449"/>
              <a:ext cx="7104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600" dirty="0" smtClean="0"/>
                <a:t>Waste</a:t>
              </a:r>
              <a:endParaRPr kumimoji="1" lang="ja-JP" altLang="en-US" sz="1600" dirty="0"/>
            </a:p>
          </p:txBody>
        </p:sp>
        <p:sp>
          <p:nvSpPr>
            <p:cNvPr id="18" name="テキスト ボックス 17"/>
            <p:cNvSpPr txBox="1"/>
            <p:nvPr/>
          </p:nvSpPr>
          <p:spPr>
            <a:xfrm>
              <a:off x="8668485" y="4047455"/>
              <a:ext cx="19802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400" dirty="0" smtClean="0">
                  <a:solidFill>
                    <a:srgbClr val="DB0015"/>
                  </a:solidFill>
                </a:rPr>
                <a:t>Output</a:t>
              </a:r>
              <a:r>
                <a:rPr kumimoji="1" lang="en-US" altLang="ja-JP" sz="2400" dirty="0" smtClean="0">
                  <a:solidFill>
                    <a:srgbClr val="DB0015"/>
                  </a:solidFill>
                </a:rPr>
                <a:t> Strand</a:t>
              </a:r>
              <a:endParaRPr kumimoji="1" lang="ja-JP" altLang="en-US" sz="2400" dirty="0">
                <a:solidFill>
                  <a:srgbClr val="DB0015"/>
                </a:solidFill>
              </a:endParaRPr>
            </a:p>
          </p:txBody>
        </p:sp>
        <p:sp>
          <p:nvSpPr>
            <p:cNvPr id="20" name="テキスト ボックス 19"/>
            <p:cNvSpPr txBox="1"/>
            <p:nvPr/>
          </p:nvSpPr>
          <p:spPr>
            <a:xfrm>
              <a:off x="5342715" y="2503986"/>
              <a:ext cx="152288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600" dirty="0" smtClean="0"/>
                <a:t>Output complex</a:t>
              </a:r>
              <a:endParaRPr kumimoji="1" lang="ja-JP" altLang="en-US" sz="1600" dirty="0"/>
            </a:p>
          </p:txBody>
        </p:sp>
        <p:sp>
          <p:nvSpPr>
            <p:cNvPr id="24" name="正方形/長方形 23"/>
            <p:cNvSpPr/>
            <p:nvPr/>
          </p:nvSpPr>
          <p:spPr>
            <a:xfrm>
              <a:off x="7539282" y="4089026"/>
              <a:ext cx="848198" cy="316835"/>
            </a:xfrm>
            <a:prstGeom prst="rect">
              <a:avLst/>
            </a:prstGeom>
            <a:noFill/>
            <a:ln>
              <a:solidFill>
                <a:srgbClr val="DB0015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2" name="テキスト ボックス 41"/>
            <p:cNvSpPr txBox="1"/>
            <p:nvPr/>
          </p:nvSpPr>
          <p:spPr>
            <a:xfrm>
              <a:off x="4932040" y="3770389"/>
              <a:ext cx="1984893" cy="95410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ja-JP" sz="1400" dirty="0"/>
                <a:t>Other </a:t>
              </a:r>
              <a:r>
                <a:rPr lang="en-US" altLang="ja-JP" sz="1400" dirty="0" smtClean="0"/>
                <a:t>components :</a:t>
              </a:r>
              <a:endParaRPr lang="en-US" altLang="ja-JP" sz="1400" dirty="0"/>
            </a:p>
            <a:p>
              <a:r>
                <a:rPr lang="en-US" altLang="ja-JP" sz="1400" dirty="0" smtClean="0"/>
                <a:t>Transducer</a:t>
              </a:r>
            </a:p>
            <a:p>
              <a:r>
                <a:rPr lang="en-US" altLang="ja-JP" sz="1400" dirty="0" smtClean="0"/>
                <a:t>Polymerase</a:t>
              </a:r>
            </a:p>
            <a:p>
              <a:r>
                <a:rPr lang="en-US" altLang="ja-JP" sz="1400" dirty="0" err="1" smtClean="0"/>
                <a:t>dNTP</a:t>
              </a:r>
              <a:endParaRPr kumimoji="1" lang="ja-JP" altLang="en-US" sz="1400" dirty="0"/>
            </a:p>
          </p:txBody>
        </p:sp>
        <p:sp>
          <p:nvSpPr>
            <p:cNvPr id="44" name="二等辺三角形 43"/>
            <p:cNvSpPr>
              <a:spLocks noChangeAspect="1"/>
            </p:cNvSpPr>
            <p:nvPr/>
          </p:nvSpPr>
          <p:spPr>
            <a:xfrm>
              <a:off x="8427200" y="2475695"/>
              <a:ext cx="231655" cy="221866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  <a:scene3d>
              <a:camera prst="orthographicFront">
                <a:rot lat="0" lon="0" rev="5400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5" name="二等辺三角形 44"/>
            <p:cNvSpPr>
              <a:spLocks noChangeAspect="1"/>
            </p:cNvSpPr>
            <p:nvPr/>
          </p:nvSpPr>
          <p:spPr>
            <a:xfrm>
              <a:off x="8436830" y="4140368"/>
              <a:ext cx="231655" cy="221866"/>
            </a:xfrm>
            <a:prstGeom prst="triangle">
              <a:avLst/>
            </a:prstGeom>
            <a:solidFill>
              <a:srgbClr val="DB0015"/>
            </a:solidFill>
            <a:ln>
              <a:noFill/>
            </a:ln>
            <a:scene3d>
              <a:camera prst="orthographicFront">
                <a:rot lat="0" lon="0" rev="5400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6" name="二等辺三角形 45"/>
            <p:cNvSpPr>
              <a:spLocks noChangeAspect="1"/>
            </p:cNvSpPr>
            <p:nvPr/>
          </p:nvSpPr>
          <p:spPr>
            <a:xfrm>
              <a:off x="6865599" y="2566824"/>
              <a:ext cx="231655" cy="221866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  <a:scene3d>
              <a:camera prst="orthographicFront">
                <a:rot lat="0" lon="0" rev="16200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15655" y="108952"/>
              <a:ext cx="4333875" cy="16033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50" name="グループ化 49"/>
          <p:cNvGrpSpPr/>
          <p:nvPr/>
        </p:nvGrpSpPr>
        <p:grpSpPr>
          <a:xfrm>
            <a:off x="10208889" y="108952"/>
            <a:ext cx="6524104" cy="3056409"/>
            <a:chOff x="10208889" y="108952"/>
            <a:chExt cx="6524104" cy="3056409"/>
          </a:xfrm>
        </p:grpSpPr>
        <p:pic>
          <p:nvPicPr>
            <p:cNvPr id="27" name="図 26" descr="C:\Users\俊輔\Google ドライブ\BIOMOD2014\実験\update\0916\Bio-Rad 2014-09-16 21hr 51min03.tif"/>
            <p:cNvPicPr/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383" t="48886" r="45754" b="36175"/>
            <a:stretch/>
          </p:blipFill>
          <p:spPr bwMode="auto">
            <a:xfrm>
              <a:off x="13181210" y="1639123"/>
              <a:ext cx="872637" cy="1526238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28" name="テキスト ボックス 27"/>
            <p:cNvSpPr txBox="1"/>
            <p:nvPr/>
          </p:nvSpPr>
          <p:spPr>
            <a:xfrm>
              <a:off x="14314288" y="1831569"/>
              <a:ext cx="241870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400" dirty="0" smtClean="0">
                  <a:solidFill>
                    <a:srgbClr val="DB0015"/>
                  </a:solidFill>
                </a:rPr>
                <a:t>Updated</a:t>
              </a:r>
              <a:r>
                <a:rPr kumimoji="1" lang="en-US" altLang="ja-JP" sz="2400" dirty="0" smtClean="0">
                  <a:solidFill>
                    <a:srgbClr val="DB0015"/>
                  </a:solidFill>
                </a:rPr>
                <a:t> Complex</a:t>
              </a:r>
              <a:endParaRPr kumimoji="1" lang="ja-JP" altLang="en-US" sz="2400" dirty="0">
                <a:solidFill>
                  <a:srgbClr val="DB0015"/>
                </a:solidFill>
              </a:endParaRPr>
            </a:p>
          </p:txBody>
        </p:sp>
        <p:sp>
          <p:nvSpPr>
            <p:cNvPr id="33" name="正方形/長方形 32"/>
            <p:cNvSpPr/>
            <p:nvPr/>
          </p:nvSpPr>
          <p:spPr>
            <a:xfrm>
              <a:off x="13668051" y="1960718"/>
              <a:ext cx="383605" cy="290754"/>
            </a:xfrm>
            <a:prstGeom prst="rect">
              <a:avLst/>
            </a:prstGeom>
            <a:noFill/>
            <a:ln>
              <a:solidFill>
                <a:srgbClr val="DB0015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9" name="二等辺三角形 38"/>
            <p:cNvSpPr>
              <a:spLocks noChangeAspect="1"/>
            </p:cNvSpPr>
            <p:nvPr/>
          </p:nvSpPr>
          <p:spPr>
            <a:xfrm>
              <a:off x="14093154" y="1967409"/>
              <a:ext cx="231655" cy="221866"/>
            </a:xfrm>
            <a:prstGeom prst="triangle">
              <a:avLst/>
            </a:prstGeom>
            <a:solidFill>
              <a:srgbClr val="DB0015"/>
            </a:solidFill>
            <a:ln>
              <a:noFill/>
            </a:ln>
            <a:scene3d>
              <a:camera prst="orthographicFront">
                <a:rot lat="0" lon="0" rev="5400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0" name="二等辺三角形 39"/>
            <p:cNvSpPr>
              <a:spLocks noChangeAspect="1"/>
            </p:cNvSpPr>
            <p:nvPr/>
          </p:nvSpPr>
          <p:spPr>
            <a:xfrm>
              <a:off x="14082633" y="2631070"/>
              <a:ext cx="231655" cy="221866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  <a:scene3d>
              <a:camera prst="orthographicFront">
                <a:rot lat="0" lon="0" rev="5400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43" name="テキスト ボックス 42"/>
            <p:cNvSpPr txBox="1"/>
            <p:nvPr/>
          </p:nvSpPr>
          <p:spPr>
            <a:xfrm>
              <a:off x="11340752" y="1772816"/>
              <a:ext cx="1640407" cy="138499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ja-JP" sz="1400" dirty="0"/>
                <a:t>Other </a:t>
              </a:r>
              <a:r>
                <a:rPr lang="en-US" altLang="ja-JP" sz="1400" dirty="0" smtClean="0"/>
                <a:t>components :</a:t>
              </a:r>
              <a:endParaRPr lang="en-US" altLang="ja-JP" sz="1400" dirty="0"/>
            </a:p>
            <a:p>
              <a:r>
                <a:rPr lang="en-US" altLang="ja-JP" sz="1400" dirty="0" smtClean="0"/>
                <a:t>Input</a:t>
              </a:r>
            </a:p>
            <a:p>
              <a:r>
                <a:rPr lang="en-US" altLang="ja-JP" sz="1400" dirty="0" smtClean="0"/>
                <a:t>Gate</a:t>
              </a:r>
            </a:p>
            <a:p>
              <a:r>
                <a:rPr lang="en-US" altLang="ja-JP" sz="1400" dirty="0" smtClean="0"/>
                <a:t>Polymerase</a:t>
              </a:r>
            </a:p>
            <a:p>
              <a:r>
                <a:rPr lang="en-US" altLang="ja-JP" sz="1400" dirty="0" err="1" smtClean="0"/>
                <a:t>EcoRI</a:t>
              </a:r>
              <a:endParaRPr lang="en-US" altLang="ja-JP" sz="1400" dirty="0" smtClean="0"/>
            </a:p>
            <a:p>
              <a:r>
                <a:rPr lang="en-US" altLang="ja-JP" sz="1400" dirty="0" err="1" smtClean="0"/>
                <a:t>dNTP</a:t>
              </a:r>
              <a:r>
                <a:rPr lang="en-US" altLang="ja-JP" sz="1400" dirty="0"/>
                <a:t>.</a:t>
              </a:r>
              <a:endParaRPr kumimoji="1" lang="ja-JP" altLang="en-US" sz="1400" dirty="0"/>
            </a:p>
          </p:txBody>
        </p:sp>
        <p:sp>
          <p:nvSpPr>
            <p:cNvPr id="47" name="テキスト ボックス 46"/>
            <p:cNvSpPr txBox="1"/>
            <p:nvPr/>
          </p:nvSpPr>
          <p:spPr>
            <a:xfrm>
              <a:off x="14314288" y="2586628"/>
              <a:ext cx="7104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600" dirty="0" smtClean="0"/>
                <a:t>Waste</a:t>
              </a:r>
              <a:endParaRPr kumimoji="1" lang="ja-JP" altLang="en-US" sz="1600" dirty="0"/>
            </a:p>
          </p:txBody>
        </p:sp>
        <p:pic>
          <p:nvPicPr>
            <p:cNvPr id="1028" name="Picture 4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08889" y="108952"/>
              <a:ext cx="3876675" cy="16033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970965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murata\Google ドライブ１\BIOMOD2014\実験 (1)\AthenB BthenA (ES)\1006\Bio-Rad 2014-10-06 19hr 59min(AB).tif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39" t="32628" r="32272" b="39144"/>
          <a:stretch/>
        </p:blipFill>
        <p:spPr bwMode="auto">
          <a:xfrm>
            <a:off x="6963786" y="2465674"/>
            <a:ext cx="4360428" cy="2223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テキスト ボックス 12"/>
          <p:cNvSpPr txBox="1"/>
          <p:nvPr/>
        </p:nvSpPr>
        <p:spPr>
          <a:xfrm>
            <a:off x="5263246" y="4056482"/>
            <a:ext cx="11953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ja-JP" sz="2000" dirty="0" smtClean="0">
                <a:solidFill>
                  <a:srgbClr val="DB0015"/>
                </a:solidFill>
              </a:rPr>
              <a:t>Output A</a:t>
            </a:r>
            <a:endParaRPr kumimoji="1" lang="ja-JP" altLang="en-US" sz="2000" dirty="0">
              <a:solidFill>
                <a:srgbClr val="DB0015"/>
              </a:solidFill>
            </a:endParaRPr>
          </a:p>
        </p:txBody>
      </p:sp>
      <p:sp>
        <p:nvSpPr>
          <p:cNvPr id="14" name="ホームベース 13"/>
          <p:cNvSpPr/>
          <p:nvPr/>
        </p:nvSpPr>
        <p:spPr>
          <a:xfrm>
            <a:off x="6412090" y="4188284"/>
            <a:ext cx="550605" cy="169417"/>
          </a:xfrm>
          <a:prstGeom prst="homePlate">
            <a:avLst/>
          </a:prstGeom>
          <a:solidFill>
            <a:srgbClr val="DB00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6970892" y="4081712"/>
            <a:ext cx="4327370" cy="323987"/>
          </a:xfrm>
          <a:prstGeom prst="rect">
            <a:avLst/>
          </a:prstGeom>
          <a:noFill/>
          <a:ln>
            <a:solidFill>
              <a:srgbClr val="DB001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4867571" y="2648932"/>
            <a:ext cx="15910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ja-JP" sz="2000" dirty="0" smtClean="0"/>
              <a:t>Transducer A</a:t>
            </a:r>
            <a:endParaRPr kumimoji="1" lang="ja-JP" altLang="en-US" sz="2000" dirty="0"/>
          </a:p>
        </p:txBody>
      </p:sp>
      <p:sp>
        <p:nvSpPr>
          <p:cNvPr id="20" name="ホームベース 19"/>
          <p:cNvSpPr/>
          <p:nvPr/>
        </p:nvSpPr>
        <p:spPr>
          <a:xfrm>
            <a:off x="6407276" y="2776443"/>
            <a:ext cx="550605" cy="169417"/>
          </a:xfrm>
          <a:prstGeom prst="homeP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graphicFrame>
        <p:nvGraphicFramePr>
          <p:cNvPr id="22" name="表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8873271"/>
              </p:ext>
            </p:extLst>
          </p:nvPr>
        </p:nvGraphicFramePr>
        <p:xfrm>
          <a:off x="5248191" y="1735822"/>
          <a:ext cx="6076023" cy="729852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674176"/>
                <a:gridCol w="361984"/>
                <a:gridCol w="380082"/>
                <a:gridCol w="343886"/>
                <a:gridCol w="361984"/>
                <a:gridCol w="361984"/>
                <a:gridCol w="364216"/>
                <a:gridCol w="359751"/>
                <a:gridCol w="373592"/>
                <a:gridCol w="373592"/>
                <a:gridCol w="373592"/>
                <a:gridCol w="373592"/>
                <a:gridCol w="373592"/>
              </a:tblGrid>
              <a:tr h="367137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Lane No.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1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2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3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4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5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6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7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8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9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10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11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12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</a:tr>
              <a:tr h="362715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400" dirty="0" smtClean="0"/>
                        <a:t>Reaction</a:t>
                      </a:r>
                      <a:r>
                        <a:rPr kumimoji="1" lang="en-US" altLang="ja-JP" sz="1400" baseline="0" dirty="0" smtClean="0"/>
                        <a:t> Time [min]</a:t>
                      </a:r>
                      <a:endParaRPr kumimoji="1" lang="ja-JP" altLang="en-US" sz="140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1</a:t>
                      </a:r>
                      <a:endParaRPr kumimoji="1" lang="ja-JP" altLang="en-US" sz="150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2</a:t>
                      </a:r>
                      <a:endParaRPr kumimoji="1" lang="ja-JP" altLang="en-US" sz="1500" b="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5</a:t>
                      </a:r>
                      <a:endParaRPr kumimoji="1" lang="ja-JP" altLang="en-US" sz="1500" b="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kern="1200" baseline="0" dirty="0" smtClean="0"/>
                        <a:t>10</a:t>
                      </a:r>
                      <a:endParaRPr kumimoji="1" lang="ja-JP" altLang="en-US" sz="1500" b="0" kern="1200" baseline="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12</a:t>
                      </a:r>
                      <a:endParaRPr kumimoji="1" lang="ja-JP" altLang="en-US" sz="1500" b="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15</a:t>
                      </a:r>
                      <a:endParaRPr kumimoji="1" lang="ja-JP" altLang="en-US" sz="1500" b="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20</a:t>
                      </a:r>
                      <a:endParaRPr kumimoji="1" lang="ja-JP" altLang="en-US" sz="1500" b="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×</a:t>
                      </a:r>
                      <a:endParaRPr kumimoji="1" lang="ja-JP" altLang="en-US" sz="150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25</a:t>
                      </a:r>
                      <a:endParaRPr kumimoji="1" lang="ja-JP" altLang="en-US" sz="150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30</a:t>
                      </a:r>
                      <a:endParaRPr kumimoji="1" lang="ja-JP" altLang="en-US" sz="150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60</a:t>
                      </a:r>
                      <a:endParaRPr kumimoji="1" lang="ja-JP" altLang="en-US" sz="150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dirty="0" smtClean="0"/>
                        <a:t>100</a:t>
                      </a:r>
                      <a:endParaRPr kumimoji="1" lang="ja-JP" altLang="en-US" sz="1100" dirty="0"/>
                    </a:p>
                  </a:txBody>
                  <a:tcPr marL="78213" marR="78213" marT="39107" marB="39107" anchor="ctr"/>
                </a:tc>
              </a:tr>
            </a:tbl>
          </a:graphicData>
        </a:graphic>
      </p:graphicFrame>
      <p:sp>
        <p:nvSpPr>
          <p:cNvPr id="3" name="二等辺三角形 2"/>
          <p:cNvSpPr/>
          <p:nvPr/>
        </p:nvSpPr>
        <p:spPr>
          <a:xfrm rot="5400000">
            <a:off x="566866" y="845402"/>
            <a:ext cx="396044" cy="341417"/>
          </a:xfrm>
          <a:prstGeom prst="triangle">
            <a:avLst/>
          </a:prstGeom>
          <a:solidFill>
            <a:schemeClr val="tx1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4" name="グループ化 3"/>
          <p:cNvGrpSpPr/>
          <p:nvPr/>
        </p:nvGrpSpPr>
        <p:grpSpPr>
          <a:xfrm>
            <a:off x="-2059628" y="1255960"/>
            <a:ext cx="7322874" cy="3459659"/>
            <a:chOff x="-2059628" y="1673511"/>
            <a:chExt cx="6439066" cy="3042108"/>
          </a:xfrm>
        </p:grpSpPr>
        <p:pic>
          <p:nvPicPr>
            <p:cNvPr id="1026" name="Picture 2" descr="C:\Users\murata\Google ドライブ１\BIOMOD2014\実験 (1)\AthenB BthenA (ES)\1006\Bio-Rad 2014-10-06 19hr 45min(BA).tif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403" t="30060" r="15427" b="18829"/>
            <a:stretch/>
          </p:blipFill>
          <p:spPr bwMode="auto">
            <a:xfrm>
              <a:off x="33420" y="2465674"/>
              <a:ext cx="4346018" cy="22499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テキスト ボックス 6"/>
            <p:cNvSpPr txBox="1"/>
            <p:nvPr/>
          </p:nvSpPr>
          <p:spPr>
            <a:xfrm>
              <a:off x="-1663953" y="4115172"/>
              <a:ext cx="119539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ja-JP" sz="2000" dirty="0" smtClean="0">
                  <a:solidFill>
                    <a:srgbClr val="DB0015"/>
                  </a:solidFill>
                </a:rPr>
                <a:t>Output A</a:t>
              </a:r>
              <a:endParaRPr kumimoji="1" lang="ja-JP" altLang="en-US" sz="2000" dirty="0">
                <a:solidFill>
                  <a:srgbClr val="DB0015"/>
                </a:solidFill>
              </a:endParaRPr>
            </a:p>
          </p:txBody>
        </p:sp>
        <p:sp>
          <p:nvSpPr>
            <p:cNvPr id="8" name="ホームベース 7"/>
            <p:cNvSpPr/>
            <p:nvPr/>
          </p:nvSpPr>
          <p:spPr>
            <a:xfrm>
              <a:off x="-515109" y="4246974"/>
              <a:ext cx="550605" cy="169417"/>
            </a:xfrm>
            <a:prstGeom prst="homePlate">
              <a:avLst/>
            </a:prstGeom>
            <a:solidFill>
              <a:srgbClr val="DB00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正方形/長方形 9"/>
            <p:cNvSpPr/>
            <p:nvPr/>
          </p:nvSpPr>
          <p:spPr>
            <a:xfrm>
              <a:off x="35496" y="4163008"/>
              <a:ext cx="4327370" cy="323987"/>
            </a:xfrm>
            <a:prstGeom prst="rect">
              <a:avLst/>
            </a:prstGeom>
            <a:noFill/>
            <a:ln>
              <a:solidFill>
                <a:srgbClr val="DB0015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" name="テキスト ボックス 15"/>
            <p:cNvSpPr txBox="1"/>
            <p:nvPr/>
          </p:nvSpPr>
          <p:spPr>
            <a:xfrm>
              <a:off x="-2059628" y="2609178"/>
              <a:ext cx="15910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ja-JP" sz="2000" dirty="0" smtClean="0"/>
                <a:t>Transducer A</a:t>
              </a:r>
              <a:endParaRPr kumimoji="1" lang="ja-JP" altLang="en-US" sz="2000" dirty="0"/>
            </a:p>
          </p:txBody>
        </p:sp>
        <p:sp>
          <p:nvSpPr>
            <p:cNvPr id="17" name="ホームベース 16"/>
            <p:cNvSpPr/>
            <p:nvPr/>
          </p:nvSpPr>
          <p:spPr>
            <a:xfrm>
              <a:off x="-519923" y="2736689"/>
              <a:ext cx="550605" cy="169417"/>
            </a:xfrm>
            <a:prstGeom prst="homePlat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pic>
          <p:nvPicPr>
            <p:cNvPr id="2" name="Picture 2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662587" y="1673511"/>
              <a:ext cx="6042025" cy="7921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596368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グループ化 39"/>
          <p:cNvGrpSpPr/>
          <p:nvPr/>
        </p:nvGrpSpPr>
        <p:grpSpPr>
          <a:xfrm>
            <a:off x="-1443361" y="-531440"/>
            <a:ext cx="6520582" cy="7065495"/>
            <a:chOff x="2650405" y="-540151"/>
            <a:chExt cx="6520582" cy="7065495"/>
          </a:xfrm>
        </p:grpSpPr>
        <p:grpSp>
          <p:nvGrpSpPr>
            <p:cNvPr id="12" name="グループ化 11"/>
            <p:cNvGrpSpPr/>
            <p:nvPr/>
          </p:nvGrpSpPr>
          <p:grpSpPr>
            <a:xfrm>
              <a:off x="2690619" y="-21833"/>
              <a:ext cx="6480368" cy="2994607"/>
              <a:chOff x="4867571" y="1694376"/>
              <a:chExt cx="6480368" cy="2994607"/>
            </a:xfrm>
          </p:grpSpPr>
          <p:pic>
            <p:nvPicPr>
              <p:cNvPr id="22" name="Picture 3" descr="C:\Users\murata\Google ドライブ１\BIOMOD2014\実験 (1)\AthenB BthenA (ES)\1006\Bio-Rad 2014-10-06 19hr 59min(AB).tif"/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6639" t="32628" r="32272" b="39144"/>
              <a:stretch/>
            </p:blipFill>
            <p:spPr bwMode="auto">
              <a:xfrm>
                <a:off x="6963786" y="2465674"/>
                <a:ext cx="4360428" cy="222330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9" name="テキスト ボックス 28"/>
              <p:cNvSpPr txBox="1"/>
              <p:nvPr/>
            </p:nvSpPr>
            <p:spPr>
              <a:xfrm>
                <a:off x="5263246" y="4056482"/>
                <a:ext cx="119539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ja-JP" sz="2000" dirty="0" smtClean="0">
                    <a:solidFill>
                      <a:srgbClr val="DB0015"/>
                    </a:solidFill>
                  </a:rPr>
                  <a:t>Output-A</a:t>
                </a:r>
                <a:endParaRPr kumimoji="1" lang="ja-JP" altLang="en-US" sz="2000" dirty="0">
                  <a:solidFill>
                    <a:srgbClr val="DB0015"/>
                  </a:solidFill>
                </a:endParaRPr>
              </a:p>
            </p:txBody>
          </p:sp>
          <p:sp>
            <p:nvSpPr>
              <p:cNvPr id="30" name="ホームベース 29"/>
              <p:cNvSpPr/>
              <p:nvPr/>
            </p:nvSpPr>
            <p:spPr>
              <a:xfrm>
                <a:off x="6412090" y="4188284"/>
                <a:ext cx="550605" cy="169417"/>
              </a:xfrm>
              <a:prstGeom prst="homePlate">
                <a:avLst/>
              </a:prstGeom>
              <a:solidFill>
                <a:srgbClr val="DB00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1" name="正方形/長方形 30"/>
              <p:cNvSpPr/>
              <p:nvPr/>
            </p:nvSpPr>
            <p:spPr>
              <a:xfrm>
                <a:off x="6970892" y="4081712"/>
                <a:ext cx="4327370" cy="323987"/>
              </a:xfrm>
              <a:prstGeom prst="rect">
                <a:avLst/>
              </a:prstGeom>
              <a:noFill/>
              <a:ln>
                <a:solidFill>
                  <a:srgbClr val="DB0015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2" name="正方形/長方形 31"/>
              <p:cNvSpPr/>
              <p:nvPr/>
            </p:nvSpPr>
            <p:spPr>
              <a:xfrm>
                <a:off x="6962695" y="2699843"/>
                <a:ext cx="4332082" cy="323987"/>
              </a:xfrm>
              <a:prstGeom prst="rect">
                <a:avLst/>
              </a:prstGeom>
              <a:noFill/>
              <a:ln>
                <a:solidFill>
                  <a:srgbClr val="FFFF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3" name="テキスト ボックス 32"/>
              <p:cNvSpPr txBox="1"/>
              <p:nvPr/>
            </p:nvSpPr>
            <p:spPr>
              <a:xfrm>
                <a:off x="4867571" y="2648932"/>
                <a:ext cx="15910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ja-JP" sz="2000" dirty="0" smtClean="0"/>
                  <a:t>Transducer-A</a:t>
                </a:r>
                <a:endParaRPr kumimoji="1" lang="ja-JP" altLang="en-US" sz="2000" dirty="0"/>
              </a:p>
            </p:txBody>
          </p:sp>
          <p:sp>
            <p:nvSpPr>
              <p:cNvPr id="34" name="ホームベース 33"/>
              <p:cNvSpPr/>
              <p:nvPr/>
            </p:nvSpPr>
            <p:spPr>
              <a:xfrm>
                <a:off x="6407276" y="2776443"/>
                <a:ext cx="550605" cy="169417"/>
              </a:xfrm>
              <a:prstGeom prst="homePlat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pic>
            <p:nvPicPr>
              <p:cNvPr id="4" name="Picture 3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63052" y="1694376"/>
                <a:ext cx="6084887" cy="7858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grpSp>
          <p:nvGrpSpPr>
            <p:cNvPr id="37" name="グループ化 36"/>
            <p:cNvGrpSpPr/>
            <p:nvPr/>
          </p:nvGrpSpPr>
          <p:grpSpPr>
            <a:xfrm>
              <a:off x="2650405" y="3511811"/>
              <a:ext cx="6520582" cy="3013533"/>
              <a:chOff x="2650405" y="3317857"/>
              <a:chExt cx="6520582" cy="3013533"/>
            </a:xfrm>
          </p:grpSpPr>
          <p:pic>
            <p:nvPicPr>
              <p:cNvPr id="21" name="Picture 2" descr="C:\Users\murata\Google ドライブ１\BIOMOD2014\実験 (1)\AthenB BthenA (ES)\1006\Bio-Rad 2014-10-06 19hr 45min(BA).tif"/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403" t="30060" r="15427" b="18829"/>
              <a:stretch/>
            </p:blipFill>
            <p:spPr bwMode="auto">
              <a:xfrm>
                <a:off x="4751623" y="4081445"/>
                <a:ext cx="4346018" cy="22499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3" name="テキスト ボックス 22"/>
              <p:cNvSpPr txBox="1"/>
              <p:nvPr/>
            </p:nvSpPr>
            <p:spPr>
              <a:xfrm>
                <a:off x="3054250" y="5730943"/>
                <a:ext cx="119539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ja-JP" sz="2000" dirty="0" smtClean="0">
                    <a:solidFill>
                      <a:srgbClr val="DB0015"/>
                    </a:solidFill>
                  </a:rPr>
                  <a:t>Output-A</a:t>
                </a:r>
                <a:endParaRPr kumimoji="1" lang="ja-JP" altLang="en-US" sz="2000" dirty="0">
                  <a:solidFill>
                    <a:srgbClr val="DB0015"/>
                  </a:solidFill>
                </a:endParaRPr>
              </a:p>
            </p:txBody>
          </p:sp>
          <p:sp>
            <p:nvSpPr>
              <p:cNvPr id="24" name="ホームベース 23"/>
              <p:cNvSpPr/>
              <p:nvPr/>
            </p:nvSpPr>
            <p:spPr>
              <a:xfrm>
                <a:off x="4203094" y="5862745"/>
                <a:ext cx="550605" cy="169417"/>
              </a:xfrm>
              <a:prstGeom prst="homePlate">
                <a:avLst/>
              </a:prstGeom>
              <a:solidFill>
                <a:srgbClr val="DB00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5" name="正方形/長方形 24"/>
              <p:cNvSpPr/>
              <p:nvPr/>
            </p:nvSpPr>
            <p:spPr>
              <a:xfrm>
                <a:off x="6289501" y="5778779"/>
                <a:ext cx="2791567" cy="323987"/>
              </a:xfrm>
              <a:prstGeom prst="rect">
                <a:avLst/>
              </a:prstGeom>
              <a:noFill/>
              <a:ln>
                <a:solidFill>
                  <a:srgbClr val="DB0015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6" name="正方形/長方形 25"/>
              <p:cNvSpPr/>
              <p:nvPr/>
            </p:nvSpPr>
            <p:spPr>
              <a:xfrm>
                <a:off x="4753699" y="4252683"/>
                <a:ext cx="4332082" cy="323987"/>
              </a:xfrm>
              <a:prstGeom prst="rect">
                <a:avLst/>
              </a:prstGeom>
              <a:noFill/>
              <a:ln>
                <a:solidFill>
                  <a:srgbClr val="FFFF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7" name="テキスト ボックス 26"/>
              <p:cNvSpPr txBox="1"/>
              <p:nvPr/>
            </p:nvSpPr>
            <p:spPr>
              <a:xfrm>
                <a:off x="2650405" y="4239941"/>
                <a:ext cx="15910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ja-JP" sz="2000" dirty="0" smtClean="0"/>
                  <a:t>Transducer-A</a:t>
                </a:r>
                <a:endParaRPr kumimoji="1" lang="ja-JP" altLang="en-US" sz="2000" dirty="0"/>
              </a:p>
            </p:txBody>
          </p:sp>
          <p:sp>
            <p:nvSpPr>
              <p:cNvPr id="28" name="ホームベース 27"/>
              <p:cNvSpPr/>
              <p:nvPr/>
            </p:nvSpPr>
            <p:spPr>
              <a:xfrm>
                <a:off x="4198280" y="4352460"/>
                <a:ext cx="550605" cy="169417"/>
              </a:xfrm>
              <a:prstGeom prst="homePlat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pic>
            <p:nvPicPr>
              <p:cNvPr id="1028" name="Picture 4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28962" y="3317857"/>
                <a:ext cx="6042025" cy="79216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sp>
          <p:nvSpPr>
            <p:cNvPr id="39" name="テキスト ボックス 38"/>
            <p:cNvSpPr txBox="1"/>
            <p:nvPr/>
          </p:nvSpPr>
          <p:spPr>
            <a:xfrm>
              <a:off x="5292080" y="2996952"/>
              <a:ext cx="223224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3200" b="1" dirty="0" smtClean="0"/>
                <a:t>Input-</a:t>
              </a:r>
              <a:r>
                <a:rPr lang="en-US" altLang="ja-JP" sz="3200" b="1" dirty="0" smtClean="0">
                  <a:solidFill>
                    <a:srgbClr val="6BBF3F"/>
                  </a:solidFill>
                </a:rPr>
                <a:t>B</a:t>
              </a:r>
              <a:r>
                <a:rPr lang="en-US" altLang="ja-JP" sz="3200" b="1" dirty="0">
                  <a:solidFill>
                    <a:srgbClr val="DB0015"/>
                  </a:solidFill>
                </a:rPr>
                <a:t>A</a:t>
              </a:r>
              <a:endParaRPr kumimoji="1" lang="ja-JP" altLang="en-US" sz="3200" b="1" dirty="0">
                <a:solidFill>
                  <a:srgbClr val="6BBF3F"/>
                </a:solidFill>
              </a:endParaRPr>
            </a:p>
          </p:txBody>
        </p:sp>
        <p:sp>
          <p:nvSpPr>
            <p:cNvPr id="46" name="テキスト ボックス 45"/>
            <p:cNvSpPr txBox="1"/>
            <p:nvPr/>
          </p:nvSpPr>
          <p:spPr>
            <a:xfrm>
              <a:off x="5292080" y="-540151"/>
              <a:ext cx="2232248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3200" b="1" dirty="0" smtClean="0"/>
                <a:t>Input-</a:t>
              </a:r>
              <a:r>
                <a:rPr lang="en-US" altLang="ja-JP" sz="3200" b="1" dirty="0">
                  <a:solidFill>
                    <a:srgbClr val="DB0015"/>
                  </a:solidFill>
                </a:rPr>
                <a:t>A</a:t>
              </a:r>
              <a:r>
                <a:rPr lang="en-US" altLang="ja-JP" sz="3200" b="1" dirty="0">
                  <a:solidFill>
                    <a:srgbClr val="6BBF3F"/>
                  </a:solidFill>
                </a:rPr>
                <a:t>B</a:t>
              </a:r>
              <a:endParaRPr lang="ja-JP" altLang="en-US" sz="3200" b="1" dirty="0">
                <a:solidFill>
                  <a:srgbClr val="6BBF3F"/>
                </a:solidFill>
              </a:endParaRPr>
            </a:p>
            <a:p>
              <a:pPr algn="ctr"/>
              <a:endParaRPr kumimoji="1" lang="ja-JP" altLang="en-US" sz="3200" b="1" dirty="0">
                <a:solidFill>
                  <a:srgbClr val="6BBF3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21537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/>
          <p:cNvGrpSpPr/>
          <p:nvPr/>
        </p:nvGrpSpPr>
        <p:grpSpPr>
          <a:xfrm>
            <a:off x="-1824012" y="2903736"/>
            <a:ext cx="6122499" cy="1573446"/>
            <a:chOff x="-1824012" y="2903736"/>
            <a:chExt cx="6122499" cy="1573446"/>
          </a:xfrm>
        </p:grpSpPr>
        <p:pic>
          <p:nvPicPr>
            <p:cNvPr id="1028" name="Picture 4" descr="C:\Users\murata\Google ドライブ１\BIOMOD2014\実験 (1)\AthenB BthenA (ES)\1006\Bio-Rad 2014-10-06 21hr 34min(AB)green.tif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394" t="41382" r="24593" b="48495"/>
            <a:stretch/>
          </p:blipFill>
          <p:spPr bwMode="auto">
            <a:xfrm>
              <a:off x="-108520" y="3667100"/>
              <a:ext cx="4407006" cy="7853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4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786400" y="2903736"/>
              <a:ext cx="6084887" cy="7858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8" name="テキスト ボックス 7"/>
            <p:cNvSpPr txBox="1"/>
            <p:nvPr/>
          </p:nvSpPr>
          <p:spPr>
            <a:xfrm>
              <a:off x="-1820669" y="4077072"/>
              <a:ext cx="119539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ja-JP" sz="2000" dirty="0" smtClean="0">
                  <a:solidFill>
                    <a:srgbClr val="FF0000"/>
                  </a:solidFill>
                </a:rPr>
                <a:t>Output A</a:t>
              </a:r>
              <a:endParaRPr kumimoji="1" lang="ja-JP" alt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9" name="ホームベース 8"/>
            <p:cNvSpPr/>
            <p:nvPr/>
          </p:nvSpPr>
          <p:spPr>
            <a:xfrm>
              <a:off x="-671825" y="4208874"/>
              <a:ext cx="550605" cy="169417"/>
            </a:xfrm>
            <a:prstGeom prst="homePlat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正方形/長方形 9"/>
            <p:cNvSpPr/>
            <p:nvPr/>
          </p:nvSpPr>
          <p:spPr>
            <a:xfrm>
              <a:off x="-108521" y="4108670"/>
              <a:ext cx="4407007" cy="294534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正方形/長方形 11"/>
            <p:cNvSpPr/>
            <p:nvPr/>
          </p:nvSpPr>
          <p:spPr>
            <a:xfrm>
              <a:off x="-108520" y="3715006"/>
              <a:ext cx="4407007" cy="323987"/>
            </a:xfrm>
            <a:prstGeom prst="rect">
              <a:avLst/>
            </a:prstGeom>
            <a:noFill/>
            <a:ln>
              <a:solidFill>
                <a:srgbClr val="0070C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" name="テキスト ボックス 12"/>
            <p:cNvSpPr txBox="1"/>
            <p:nvPr/>
          </p:nvSpPr>
          <p:spPr>
            <a:xfrm>
              <a:off x="-1824012" y="3676962"/>
              <a:ext cx="119539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ja-JP" sz="2000" dirty="0" smtClean="0">
                  <a:solidFill>
                    <a:srgbClr val="0070C0"/>
                  </a:solidFill>
                </a:rPr>
                <a:t>Output B</a:t>
              </a:r>
              <a:endParaRPr kumimoji="1" lang="ja-JP" altLang="en-US" sz="2000" dirty="0">
                <a:solidFill>
                  <a:srgbClr val="0070C0"/>
                </a:solidFill>
              </a:endParaRPr>
            </a:p>
          </p:txBody>
        </p:sp>
        <p:sp>
          <p:nvSpPr>
            <p:cNvPr id="14" name="ホームベース 13"/>
            <p:cNvSpPr/>
            <p:nvPr/>
          </p:nvSpPr>
          <p:spPr>
            <a:xfrm>
              <a:off x="-675168" y="3808764"/>
              <a:ext cx="550605" cy="169417"/>
            </a:xfrm>
            <a:prstGeom prst="homePlat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4" name="グループ化 3"/>
          <p:cNvGrpSpPr/>
          <p:nvPr/>
        </p:nvGrpSpPr>
        <p:grpSpPr>
          <a:xfrm>
            <a:off x="4499992" y="2900833"/>
            <a:ext cx="6256808" cy="1660235"/>
            <a:chOff x="4499992" y="2900833"/>
            <a:chExt cx="6256808" cy="1660235"/>
          </a:xfrm>
        </p:grpSpPr>
        <p:pic>
          <p:nvPicPr>
            <p:cNvPr id="1029" name="Picture 5" descr="C:\Users\murata\Google ドライブ１\BIOMOD2014\実験 (1)\AthenB BthenA (ES)\1006\Bio-Rad 2014-10-06 21hr 43min(BA)green.tif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708" t="42802" r="44794" b="47970"/>
            <a:stretch/>
          </p:blipFill>
          <p:spPr bwMode="auto">
            <a:xfrm>
              <a:off x="6328800" y="3670424"/>
              <a:ext cx="4428000" cy="830932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5" name="Picture 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99992" y="2900833"/>
              <a:ext cx="6243637" cy="7921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6" name="テキスト ボックス 15"/>
            <p:cNvSpPr txBox="1"/>
            <p:nvPr/>
          </p:nvSpPr>
          <p:spPr>
            <a:xfrm>
              <a:off x="4607432" y="4160958"/>
              <a:ext cx="119539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ja-JP" sz="2000" dirty="0" smtClean="0">
                  <a:solidFill>
                    <a:srgbClr val="FF0000"/>
                  </a:solidFill>
                </a:rPr>
                <a:t>Output A</a:t>
              </a:r>
              <a:endParaRPr kumimoji="1" lang="ja-JP" alt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17" name="ホームベース 16"/>
            <p:cNvSpPr/>
            <p:nvPr/>
          </p:nvSpPr>
          <p:spPr>
            <a:xfrm>
              <a:off x="5756276" y="4292760"/>
              <a:ext cx="550605" cy="169417"/>
            </a:xfrm>
            <a:prstGeom prst="homePlat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" name="正方形/長方形 17"/>
            <p:cNvSpPr/>
            <p:nvPr/>
          </p:nvSpPr>
          <p:spPr>
            <a:xfrm>
              <a:off x="6319580" y="4179314"/>
              <a:ext cx="4437220" cy="294534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9" name="正方形/長方形 18"/>
            <p:cNvSpPr/>
            <p:nvPr/>
          </p:nvSpPr>
          <p:spPr>
            <a:xfrm>
              <a:off x="6319581" y="3798892"/>
              <a:ext cx="4437219" cy="323987"/>
            </a:xfrm>
            <a:prstGeom prst="rect">
              <a:avLst/>
            </a:prstGeom>
            <a:noFill/>
            <a:ln>
              <a:solidFill>
                <a:srgbClr val="0070C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0" name="テキスト ボックス 19"/>
            <p:cNvSpPr txBox="1"/>
            <p:nvPr/>
          </p:nvSpPr>
          <p:spPr>
            <a:xfrm>
              <a:off x="4604089" y="3760848"/>
              <a:ext cx="119539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ja-JP" sz="2000" dirty="0" smtClean="0">
                  <a:solidFill>
                    <a:srgbClr val="0070C0"/>
                  </a:solidFill>
                </a:rPr>
                <a:t>Output B</a:t>
              </a:r>
              <a:endParaRPr kumimoji="1" lang="ja-JP" altLang="en-US" sz="2000" dirty="0">
                <a:solidFill>
                  <a:srgbClr val="0070C0"/>
                </a:solidFill>
              </a:endParaRPr>
            </a:p>
          </p:txBody>
        </p:sp>
        <p:sp>
          <p:nvSpPr>
            <p:cNvPr id="21" name="ホームベース 20"/>
            <p:cNvSpPr/>
            <p:nvPr/>
          </p:nvSpPr>
          <p:spPr>
            <a:xfrm>
              <a:off x="5752933" y="3892650"/>
              <a:ext cx="550605" cy="169417"/>
            </a:xfrm>
            <a:prstGeom prst="homePlat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026900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グラフ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88932866"/>
              </p:ext>
            </p:extLst>
          </p:nvPr>
        </p:nvGraphicFramePr>
        <p:xfrm>
          <a:off x="827087" y="0"/>
          <a:ext cx="7542584" cy="41863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4077072"/>
            <a:ext cx="7546975" cy="4187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77394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グラフ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16050110"/>
              </p:ext>
            </p:extLst>
          </p:nvPr>
        </p:nvGraphicFramePr>
        <p:xfrm>
          <a:off x="-1416925" y="11650"/>
          <a:ext cx="6480720" cy="396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4" name="グラフ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25457840"/>
              </p:ext>
            </p:extLst>
          </p:nvPr>
        </p:nvGraphicFramePr>
        <p:xfrm>
          <a:off x="4067944" y="0"/>
          <a:ext cx="6480000" cy="396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2691203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/>
          <p:cNvGrpSpPr/>
          <p:nvPr/>
        </p:nvGrpSpPr>
        <p:grpSpPr>
          <a:xfrm>
            <a:off x="-1332656" y="476672"/>
            <a:ext cx="11664751" cy="3976323"/>
            <a:chOff x="-1332656" y="476672"/>
            <a:chExt cx="11664751" cy="3976323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332656" y="476672"/>
              <a:ext cx="6480175" cy="3968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51920" y="490595"/>
              <a:ext cx="6480175" cy="39624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461385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グラフ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50421854"/>
              </p:ext>
            </p:extLst>
          </p:nvPr>
        </p:nvGraphicFramePr>
        <p:xfrm>
          <a:off x="179512" y="188640"/>
          <a:ext cx="4464496" cy="31704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0" name="グラフ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71191573"/>
              </p:ext>
            </p:extLst>
          </p:nvPr>
        </p:nvGraphicFramePr>
        <p:xfrm>
          <a:off x="323528" y="3429000"/>
          <a:ext cx="4104456" cy="30963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1" name="グラフ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19760218"/>
              </p:ext>
            </p:extLst>
          </p:nvPr>
        </p:nvGraphicFramePr>
        <p:xfrm>
          <a:off x="4463480" y="260648"/>
          <a:ext cx="4680520" cy="31704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2" name="グラフ 1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07200589"/>
              </p:ext>
            </p:extLst>
          </p:nvPr>
        </p:nvGraphicFramePr>
        <p:xfrm>
          <a:off x="4716016" y="3356992"/>
          <a:ext cx="4248472" cy="32403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12691203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513" y="1335088"/>
            <a:ext cx="7546975" cy="4187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49088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グループ化 44"/>
          <p:cNvGrpSpPr/>
          <p:nvPr/>
        </p:nvGrpSpPr>
        <p:grpSpPr>
          <a:xfrm>
            <a:off x="1000528" y="763904"/>
            <a:ext cx="7126287" cy="4558830"/>
            <a:chOff x="1000528" y="817640"/>
            <a:chExt cx="7126287" cy="4558830"/>
          </a:xfrm>
        </p:grpSpPr>
        <p:pic>
          <p:nvPicPr>
            <p:cNvPr id="1028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0528" y="1425182"/>
              <a:ext cx="7126287" cy="3951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22" name="直線コネクタ 21"/>
            <p:cNvCxnSpPr/>
            <p:nvPr/>
          </p:nvCxnSpPr>
          <p:spPr>
            <a:xfrm>
              <a:off x="2322499" y="1124744"/>
              <a:ext cx="0" cy="144519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コネクタ 36"/>
            <p:cNvCxnSpPr/>
            <p:nvPr/>
          </p:nvCxnSpPr>
          <p:spPr>
            <a:xfrm>
              <a:off x="3231984" y="1124744"/>
              <a:ext cx="0" cy="3015166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線コネクタ 38"/>
            <p:cNvCxnSpPr/>
            <p:nvPr/>
          </p:nvCxnSpPr>
          <p:spPr>
            <a:xfrm>
              <a:off x="3779912" y="1124744"/>
              <a:ext cx="0" cy="292575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テキスト ボックス 39"/>
            <p:cNvSpPr txBox="1"/>
            <p:nvPr/>
          </p:nvSpPr>
          <p:spPr>
            <a:xfrm>
              <a:off x="1921701" y="831708"/>
              <a:ext cx="836102" cy="3648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b="1" dirty="0" smtClean="0"/>
                <a:t>+ </a:t>
              </a:r>
              <a:r>
                <a:rPr kumimoji="1" lang="en-US" altLang="ja-JP" b="1" dirty="0" err="1" smtClean="0"/>
                <a:t>mO</a:t>
              </a:r>
              <a:r>
                <a:rPr kumimoji="1" lang="en-US" altLang="ja-JP" b="1" dirty="0" smtClean="0"/>
                <a:t>*</a:t>
              </a:r>
              <a:endParaRPr kumimoji="1" lang="ja-JP" altLang="en-US" b="1" dirty="0"/>
            </a:p>
          </p:txBody>
        </p:sp>
        <p:sp>
          <p:nvSpPr>
            <p:cNvPr id="43" name="テキスト ボックス 42"/>
            <p:cNvSpPr txBox="1"/>
            <p:nvPr/>
          </p:nvSpPr>
          <p:spPr>
            <a:xfrm>
              <a:off x="2947811" y="831708"/>
              <a:ext cx="7600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b="1" dirty="0" smtClean="0"/>
                <a:t>+ I - I*</a:t>
              </a:r>
              <a:endParaRPr kumimoji="1" lang="ja-JP" altLang="en-US" b="1" dirty="0"/>
            </a:p>
          </p:txBody>
        </p:sp>
        <p:sp>
          <p:nvSpPr>
            <p:cNvPr id="44" name="テキスト ボックス 43"/>
            <p:cNvSpPr txBox="1"/>
            <p:nvPr/>
          </p:nvSpPr>
          <p:spPr>
            <a:xfrm>
              <a:off x="3531157" y="817640"/>
              <a:ext cx="11128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b="1" dirty="0" smtClean="0"/>
                <a:t>+ Trigger </a:t>
              </a:r>
              <a:endParaRPr kumimoji="1" lang="ja-JP" altLang="en-US" b="1" dirty="0"/>
            </a:p>
          </p:txBody>
        </p:sp>
        <p:cxnSp>
          <p:nvCxnSpPr>
            <p:cNvPr id="46" name="直線コネクタ 45"/>
            <p:cNvCxnSpPr/>
            <p:nvPr/>
          </p:nvCxnSpPr>
          <p:spPr>
            <a:xfrm>
              <a:off x="1619672" y="1124744"/>
              <a:ext cx="0" cy="1368152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テキスト ボックス 48"/>
            <p:cNvSpPr txBox="1"/>
            <p:nvPr/>
          </p:nvSpPr>
          <p:spPr>
            <a:xfrm>
              <a:off x="1215618" y="831915"/>
              <a:ext cx="8361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b="1" dirty="0" err="1" smtClean="0"/>
                <a:t>mO</a:t>
              </a:r>
              <a:endParaRPr kumimoji="1" lang="ja-JP" alt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5880286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グラフ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86610916"/>
              </p:ext>
            </p:extLst>
          </p:nvPr>
        </p:nvGraphicFramePr>
        <p:xfrm>
          <a:off x="755576" y="836712"/>
          <a:ext cx="8052370" cy="36724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170270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" name="表 3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0386675"/>
              </p:ext>
            </p:extLst>
          </p:nvPr>
        </p:nvGraphicFramePr>
        <p:xfrm>
          <a:off x="3285528" y="-1755576"/>
          <a:ext cx="4328044" cy="14833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952328"/>
                <a:gridCol w="463696"/>
                <a:gridCol w="456010"/>
                <a:gridCol w="45601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Lane No.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2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3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Other components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Reaction Temperature [</a:t>
                      </a:r>
                      <a:r>
                        <a:rPr kumimoji="1" lang="ja-JP" altLang="en-US" dirty="0" smtClean="0"/>
                        <a:t>℃</a:t>
                      </a:r>
                      <a:r>
                        <a:rPr kumimoji="1" lang="en-US" altLang="ja-JP" dirty="0" smtClean="0"/>
                        <a:t>]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45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45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37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Signal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38" name="表 3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9273661"/>
              </p:ext>
            </p:extLst>
          </p:nvPr>
        </p:nvGraphicFramePr>
        <p:xfrm>
          <a:off x="10980712" y="5157192"/>
          <a:ext cx="3872034" cy="14833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952328"/>
                <a:gridCol w="463696"/>
                <a:gridCol w="45601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Lane No.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2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Other components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Reaction Temperature [</a:t>
                      </a:r>
                      <a:r>
                        <a:rPr kumimoji="1" lang="ja-JP" altLang="en-US" dirty="0" smtClean="0"/>
                        <a:t>℃</a:t>
                      </a:r>
                      <a:r>
                        <a:rPr kumimoji="1" lang="en-US" altLang="ja-JP" dirty="0" smtClean="0"/>
                        <a:t>]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45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45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Signal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41" name="表 4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2508203"/>
              </p:ext>
            </p:extLst>
          </p:nvPr>
        </p:nvGraphicFramePr>
        <p:xfrm>
          <a:off x="-4071058" y="-1755576"/>
          <a:ext cx="4328044" cy="14833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952328"/>
                <a:gridCol w="463696"/>
                <a:gridCol w="456010"/>
                <a:gridCol w="45601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Lane No.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2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3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Other components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Reaction Temperature [</a:t>
                      </a:r>
                      <a:r>
                        <a:rPr kumimoji="1" lang="ja-JP" altLang="en-US" dirty="0" smtClean="0"/>
                        <a:t>℃</a:t>
                      </a:r>
                      <a:r>
                        <a:rPr kumimoji="1" lang="en-US" altLang="ja-JP" dirty="0" smtClean="0"/>
                        <a:t>]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45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45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37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Input/Template</a:t>
                      </a:r>
                      <a:r>
                        <a:rPr kumimoji="1" lang="en-US" altLang="ja-JP" baseline="0" dirty="0" smtClean="0"/>
                        <a:t> complex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48" name="グループ化 47"/>
          <p:cNvGrpSpPr/>
          <p:nvPr/>
        </p:nvGrpSpPr>
        <p:grpSpPr>
          <a:xfrm>
            <a:off x="-2446563" y="5613"/>
            <a:ext cx="6074898" cy="4743057"/>
            <a:chOff x="-2446563" y="5613"/>
            <a:chExt cx="6074898" cy="4743057"/>
          </a:xfrm>
        </p:grpSpPr>
        <p:pic>
          <p:nvPicPr>
            <p:cNvPr id="3074" name="Picture 2" descr="C:\Users\俊輔\Google ドライブ\BIOMOD2014\実験\amplify\0929\Bio-Rad 2014-09-29 21hr 09min02.tif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716" t="22261" r="66032" b="34741"/>
            <a:stretch/>
          </p:blipFill>
          <p:spPr bwMode="auto">
            <a:xfrm>
              <a:off x="490159" y="1531251"/>
              <a:ext cx="1383179" cy="32174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テキスト ボックス 5"/>
            <p:cNvSpPr txBox="1"/>
            <p:nvPr/>
          </p:nvSpPr>
          <p:spPr>
            <a:xfrm>
              <a:off x="2118967" y="3900569"/>
              <a:ext cx="9237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400" dirty="0" smtClean="0">
                  <a:solidFill>
                    <a:srgbClr val="E674B3"/>
                  </a:solidFill>
                </a:rPr>
                <a:t>Signal</a:t>
              </a:r>
              <a:endParaRPr kumimoji="1" lang="ja-JP" altLang="en-US" sz="2400" dirty="0">
                <a:solidFill>
                  <a:srgbClr val="E674B3"/>
                </a:solidFill>
              </a:endParaRPr>
            </a:p>
          </p:txBody>
        </p:sp>
        <p:sp>
          <p:nvSpPr>
            <p:cNvPr id="8" name="テキスト ボックス 7"/>
            <p:cNvSpPr txBox="1"/>
            <p:nvPr/>
          </p:nvSpPr>
          <p:spPr>
            <a:xfrm>
              <a:off x="2105451" y="1569492"/>
              <a:ext cx="152288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600" dirty="0" smtClean="0"/>
                <a:t>Input/Template complex</a:t>
              </a:r>
              <a:endParaRPr kumimoji="1" lang="ja-JP" altLang="en-US" sz="1600" dirty="0"/>
            </a:p>
          </p:txBody>
        </p:sp>
        <p:sp>
          <p:nvSpPr>
            <p:cNvPr id="17" name="正方形/長方形 16"/>
            <p:cNvSpPr/>
            <p:nvPr/>
          </p:nvSpPr>
          <p:spPr>
            <a:xfrm>
              <a:off x="495361" y="3842618"/>
              <a:ext cx="1343900" cy="510267"/>
            </a:xfrm>
            <a:prstGeom prst="rect">
              <a:avLst/>
            </a:prstGeom>
            <a:noFill/>
            <a:ln>
              <a:solidFill>
                <a:srgbClr val="E674B3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" name="テキスト ボックス 10"/>
            <p:cNvSpPr txBox="1"/>
            <p:nvPr/>
          </p:nvSpPr>
          <p:spPr>
            <a:xfrm>
              <a:off x="-1692696" y="3555593"/>
              <a:ext cx="1984893" cy="11695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ja-JP" sz="1400" dirty="0"/>
                <a:t>Other </a:t>
              </a:r>
              <a:r>
                <a:rPr lang="en-US" altLang="ja-JP" sz="1400" dirty="0" smtClean="0"/>
                <a:t>components :</a:t>
              </a:r>
              <a:endParaRPr lang="en-US" altLang="ja-JP" sz="1400" dirty="0"/>
            </a:p>
            <a:p>
              <a:r>
                <a:rPr lang="en-US" altLang="ja-JP" sz="1400" dirty="0" smtClean="0"/>
                <a:t>Input/Template complex</a:t>
              </a:r>
            </a:p>
            <a:p>
              <a:r>
                <a:rPr lang="en-US" altLang="ja-JP" sz="1400" dirty="0" smtClean="0"/>
                <a:t>Polymerase</a:t>
              </a:r>
            </a:p>
            <a:p>
              <a:r>
                <a:rPr lang="en-US" altLang="ja-JP" sz="1400" dirty="0" err="1" smtClean="0"/>
                <a:t>Nickase</a:t>
              </a:r>
              <a:endParaRPr lang="en-US" altLang="ja-JP" sz="1400" dirty="0" smtClean="0"/>
            </a:p>
            <a:p>
              <a:r>
                <a:rPr lang="en-US" altLang="ja-JP" sz="1400" dirty="0" err="1" smtClean="0"/>
                <a:t>dNTP</a:t>
              </a:r>
              <a:r>
                <a:rPr lang="en-US" altLang="ja-JP" sz="1400" dirty="0" smtClean="0"/>
                <a:t>.</a:t>
              </a:r>
              <a:endParaRPr kumimoji="1" lang="ja-JP" altLang="en-US" sz="1400" dirty="0"/>
            </a:p>
          </p:txBody>
        </p:sp>
        <p:sp>
          <p:nvSpPr>
            <p:cNvPr id="4" name="二等辺三角形 3"/>
            <p:cNvSpPr>
              <a:spLocks noChangeAspect="1"/>
            </p:cNvSpPr>
            <p:nvPr/>
          </p:nvSpPr>
          <p:spPr>
            <a:xfrm>
              <a:off x="1873796" y="4033130"/>
              <a:ext cx="231655" cy="221866"/>
            </a:xfrm>
            <a:prstGeom prst="triangle">
              <a:avLst/>
            </a:prstGeom>
            <a:solidFill>
              <a:srgbClr val="E674B3"/>
            </a:solidFill>
            <a:ln>
              <a:noFill/>
            </a:ln>
            <a:scene3d>
              <a:camera prst="orthographicFront">
                <a:rot lat="0" lon="0" rev="5400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6" name="二等辺三角形 35"/>
            <p:cNvSpPr>
              <a:spLocks noChangeAspect="1"/>
            </p:cNvSpPr>
            <p:nvPr/>
          </p:nvSpPr>
          <p:spPr>
            <a:xfrm>
              <a:off x="1887312" y="1772816"/>
              <a:ext cx="231655" cy="221866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  <a:scene3d>
              <a:camera prst="orthographicFront">
                <a:rot lat="0" lon="0" rev="5400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446563" y="5613"/>
              <a:ext cx="4333875" cy="16033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49" name="グループ化 48"/>
          <p:cNvGrpSpPr/>
          <p:nvPr/>
        </p:nvGrpSpPr>
        <p:grpSpPr>
          <a:xfrm>
            <a:off x="3851920" y="99774"/>
            <a:ext cx="6074898" cy="4639718"/>
            <a:chOff x="4115655" y="108952"/>
            <a:chExt cx="6074898" cy="4639718"/>
          </a:xfrm>
        </p:grpSpPr>
        <p:pic>
          <p:nvPicPr>
            <p:cNvPr id="13" name="Picture 2" descr="C:\Users\俊輔\Google ドライブ\BIOMOD2014\実験\release\0930\Bio-Rad 2014-09-30 21hr 10min.tif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887" t="46144" r="31264" b="9380"/>
            <a:stretch/>
          </p:blipFill>
          <p:spPr bwMode="auto">
            <a:xfrm>
              <a:off x="7097255" y="1639121"/>
              <a:ext cx="1319048" cy="3109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テキスト ボックス 13"/>
            <p:cNvSpPr txBox="1"/>
            <p:nvPr/>
          </p:nvSpPr>
          <p:spPr>
            <a:xfrm>
              <a:off x="8658855" y="2403449"/>
              <a:ext cx="7104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600" dirty="0" smtClean="0"/>
                <a:t>Waste</a:t>
              </a:r>
              <a:endParaRPr kumimoji="1" lang="ja-JP" altLang="en-US" sz="1600" dirty="0"/>
            </a:p>
          </p:txBody>
        </p:sp>
        <p:sp>
          <p:nvSpPr>
            <p:cNvPr id="18" name="テキスト ボックス 17"/>
            <p:cNvSpPr txBox="1"/>
            <p:nvPr/>
          </p:nvSpPr>
          <p:spPr>
            <a:xfrm>
              <a:off x="8344737" y="4047455"/>
              <a:ext cx="18458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400" dirty="0" smtClean="0">
                  <a:solidFill>
                    <a:srgbClr val="DB0015"/>
                  </a:solidFill>
                </a:rPr>
                <a:t>Output</a:t>
              </a:r>
              <a:r>
                <a:rPr kumimoji="1" lang="en-US" altLang="ja-JP" sz="2400" dirty="0" smtClean="0">
                  <a:solidFill>
                    <a:srgbClr val="DB0015"/>
                  </a:solidFill>
                </a:rPr>
                <a:t> </a:t>
              </a:r>
            </a:p>
          </p:txBody>
        </p:sp>
        <p:sp>
          <p:nvSpPr>
            <p:cNvPr id="20" name="テキスト ボックス 19"/>
            <p:cNvSpPr txBox="1"/>
            <p:nvPr/>
          </p:nvSpPr>
          <p:spPr>
            <a:xfrm>
              <a:off x="5342715" y="2503986"/>
              <a:ext cx="152288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600" dirty="0" smtClean="0"/>
                <a:t>Output complex</a:t>
              </a:r>
              <a:endParaRPr kumimoji="1" lang="ja-JP" altLang="en-US" sz="1600" dirty="0"/>
            </a:p>
          </p:txBody>
        </p:sp>
        <p:sp>
          <p:nvSpPr>
            <p:cNvPr id="24" name="正方形/長方形 23"/>
            <p:cNvSpPr/>
            <p:nvPr/>
          </p:nvSpPr>
          <p:spPr>
            <a:xfrm>
              <a:off x="7539282" y="4089026"/>
              <a:ext cx="848198" cy="316835"/>
            </a:xfrm>
            <a:prstGeom prst="rect">
              <a:avLst/>
            </a:prstGeom>
            <a:noFill/>
            <a:ln>
              <a:solidFill>
                <a:srgbClr val="DB0015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2" name="テキスト ボックス 41"/>
            <p:cNvSpPr txBox="1"/>
            <p:nvPr/>
          </p:nvSpPr>
          <p:spPr>
            <a:xfrm>
              <a:off x="4932040" y="3770389"/>
              <a:ext cx="1984893" cy="95410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ja-JP" sz="1400" dirty="0"/>
                <a:t>Other </a:t>
              </a:r>
              <a:r>
                <a:rPr lang="en-US" altLang="ja-JP" sz="1400" dirty="0" smtClean="0"/>
                <a:t>components :</a:t>
              </a:r>
              <a:endParaRPr lang="en-US" altLang="ja-JP" sz="1400" dirty="0"/>
            </a:p>
            <a:p>
              <a:r>
                <a:rPr lang="en-US" altLang="ja-JP" sz="1400" dirty="0" smtClean="0"/>
                <a:t>Transducer</a:t>
              </a:r>
            </a:p>
            <a:p>
              <a:r>
                <a:rPr lang="en-US" altLang="ja-JP" sz="1400" dirty="0" smtClean="0"/>
                <a:t>Polymerase</a:t>
              </a:r>
            </a:p>
            <a:p>
              <a:r>
                <a:rPr lang="en-US" altLang="ja-JP" sz="1400" dirty="0" err="1" smtClean="0"/>
                <a:t>dNTP</a:t>
              </a:r>
              <a:endParaRPr kumimoji="1" lang="ja-JP" altLang="en-US" sz="1400" dirty="0"/>
            </a:p>
          </p:txBody>
        </p:sp>
        <p:sp>
          <p:nvSpPr>
            <p:cNvPr id="44" name="二等辺三角形 43"/>
            <p:cNvSpPr>
              <a:spLocks noChangeAspect="1"/>
            </p:cNvSpPr>
            <p:nvPr/>
          </p:nvSpPr>
          <p:spPr>
            <a:xfrm>
              <a:off x="8427200" y="2475695"/>
              <a:ext cx="231655" cy="221866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  <a:scene3d>
              <a:camera prst="orthographicFront">
                <a:rot lat="0" lon="0" rev="5400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5" name="二等辺三角形 44"/>
            <p:cNvSpPr>
              <a:spLocks noChangeAspect="1"/>
            </p:cNvSpPr>
            <p:nvPr/>
          </p:nvSpPr>
          <p:spPr>
            <a:xfrm>
              <a:off x="8436830" y="4140368"/>
              <a:ext cx="231655" cy="221866"/>
            </a:xfrm>
            <a:prstGeom prst="triangle">
              <a:avLst/>
            </a:prstGeom>
            <a:solidFill>
              <a:srgbClr val="DB0015"/>
            </a:solidFill>
            <a:ln>
              <a:noFill/>
            </a:ln>
            <a:scene3d>
              <a:camera prst="orthographicFront">
                <a:rot lat="0" lon="0" rev="5400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6" name="二等辺三角形 45"/>
            <p:cNvSpPr>
              <a:spLocks noChangeAspect="1"/>
            </p:cNvSpPr>
            <p:nvPr/>
          </p:nvSpPr>
          <p:spPr>
            <a:xfrm>
              <a:off x="6865599" y="2566824"/>
              <a:ext cx="231655" cy="221866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  <a:scene3d>
              <a:camera prst="orthographicFront">
                <a:rot lat="0" lon="0" rev="16200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15655" y="108952"/>
              <a:ext cx="4333875" cy="16033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50" name="グループ化 49"/>
          <p:cNvGrpSpPr/>
          <p:nvPr/>
        </p:nvGrpSpPr>
        <p:grpSpPr>
          <a:xfrm>
            <a:off x="10208889" y="108952"/>
            <a:ext cx="6524104" cy="3056409"/>
            <a:chOff x="10208889" y="108952"/>
            <a:chExt cx="6524104" cy="3056409"/>
          </a:xfrm>
        </p:grpSpPr>
        <p:pic>
          <p:nvPicPr>
            <p:cNvPr id="27" name="図 26" descr="C:\Users\俊輔\Google ドライブ\BIOMOD2014\実験\update\0916\Bio-Rad 2014-09-16 21hr 51min03.tif"/>
            <p:cNvPicPr/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383" t="48886" r="45754" b="36175"/>
            <a:stretch/>
          </p:blipFill>
          <p:spPr bwMode="auto">
            <a:xfrm>
              <a:off x="13181210" y="1639123"/>
              <a:ext cx="872637" cy="1526238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28" name="テキスト ボックス 27"/>
            <p:cNvSpPr txBox="1"/>
            <p:nvPr/>
          </p:nvSpPr>
          <p:spPr>
            <a:xfrm>
              <a:off x="14314288" y="1831569"/>
              <a:ext cx="241870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400" dirty="0" smtClean="0">
                  <a:solidFill>
                    <a:srgbClr val="DB0015"/>
                  </a:solidFill>
                </a:rPr>
                <a:t>Updated</a:t>
              </a:r>
              <a:r>
                <a:rPr kumimoji="1" lang="en-US" altLang="ja-JP" sz="2400" dirty="0" smtClean="0">
                  <a:solidFill>
                    <a:srgbClr val="DB0015"/>
                  </a:solidFill>
                </a:rPr>
                <a:t> Complex</a:t>
              </a:r>
              <a:endParaRPr kumimoji="1" lang="ja-JP" altLang="en-US" sz="2400" dirty="0">
                <a:solidFill>
                  <a:srgbClr val="DB0015"/>
                </a:solidFill>
              </a:endParaRPr>
            </a:p>
          </p:txBody>
        </p:sp>
        <p:sp>
          <p:nvSpPr>
            <p:cNvPr id="33" name="正方形/長方形 32"/>
            <p:cNvSpPr/>
            <p:nvPr/>
          </p:nvSpPr>
          <p:spPr>
            <a:xfrm>
              <a:off x="13668051" y="1960718"/>
              <a:ext cx="383605" cy="290754"/>
            </a:xfrm>
            <a:prstGeom prst="rect">
              <a:avLst/>
            </a:prstGeom>
            <a:noFill/>
            <a:ln>
              <a:solidFill>
                <a:srgbClr val="DB0015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9" name="二等辺三角形 38"/>
            <p:cNvSpPr>
              <a:spLocks noChangeAspect="1"/>
            </p:cNvSpPr>
            <p:nvPr/>
          </p:nvSpPr>
          <p:spPr>
            <a:xfrm>
              <a:off x="14093154" y="1967409"/>
              <a:ext cx="231655" cy="221866"/>
            </a:xfrm>
            <a:prstGeom prst="triangle">
              <a:avLst/>
            </a:prstGeom>
            <a:solidFill>
              <a:srgbClr val="DB0015"/>
            </a:solidFill>
            <a:ln>
              <a:noFill/>
            </a:ln>
            <a:scene3d>
              <a:camera prst="orthographicFront">
                <a:rot lat="0" lon="0" rev="5400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0" name="二等辺三角形 39"/>
            <p:cNvSpPr>
              <a:spLocks noChangeAspect="1"/>
            </p:cNvSpPr>
            <p:nvPr/>
          </p:nvSpPr>
          <p:spPr>
            <a:xfrm>
              <a:off x="14082633" y="2631070"/>
              <a:ext cx="231655" cy="221866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  <a:scene3d>
              <a:camera prst="orthographicFront">
                <a:rot lat="0" lon="0" rev="5400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43" name="テキスト ボックス 42"/>
            <p:cNvSpPr txBox="1"/>
            <p:nvPr/>
          </p:nvSpPr>
          <p:spPr>
            <a:xfrm>
              <a:off x="11340752" y="1772816"/>
              <a:ext cx="1640407" cy="138499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ja-JP" sz="1400" dirty="0"/>
                <a:t>Other </a:t>
              </a:r>
              <a:r>
                <a:rPr lang="en-US" altLang="ja-JP" sz="1400" dirty="0" smtClean="0"/>
                <a:t>components :</a:t>
              </a:r>
              <a:endParaRPr lang="en-US" altLang="ja-JP" sz="1400" dirty="0"/>
            </a:p>
            <a:p>
              <a:r>
                <a:rPr lang="en-US" altLang="ja-JP" sz="1400" dirty="0" smtClean="0"/>
                <a:t>Input</a:t>
              </a:r>
            </a:p>
            <a:p>
              <a:r>
                <a:rPr lang="en-US" altLang="ja-JP" sz="1400" dirty="0" smtClean="0"/>
                <a:t>Gate</a:t>
              </a:r>
            </a:p>
            <a:p>
              <a:r>
                <a:rPr lang="en-US" altLang="ja-JP" sz="1400" dirty="0" smtClean="0"/>
                <a:t>Polymerase</a:t>
              </a:r>
            </a:p>
            <a:p>
              <a:r>
                <a:rPr lang="en-US" altLang="ja-JP" sz="1400" dirty="0" err="1" smtClean="0"/>
                <a:t>EcoRI</a:t>
              </a:r>
              <a:endParaRPr lang="en-US" altLang="ja-JP" sz="1400" dirty="0" smtClean="0"/>
            </a:p>
            <a:p>
              <a:r>
                <a:rPr lang="en-US" altLang="ja-JP" sz="1400" dirty="0" err="1" smtClean="0"/>
                <a:t>dNTP</a:t>
              </a:r>
              <a:r>
                <a:rPr lang="en-US" altLang="ja-JP" sz="1400" dirty="0"/>
                <a:t>.</a:t>
              </a:r>
              <a:endParaRPr kumimoji="1" lang="ja-JP" altLang="en-US" sz="1400" dirty="0"/>
            </a:p>
          </p:txBody>
        </p:sp>
        <p:sp>
          <p:nvSpPr>
            <p:cNvPr id="47" name="テキスト ボックス 46"/>
            <p:cNvSpPr txBox="1"/>
            <p:nvPr/>
          </p:nvSpPr>
          <p:spPr>
            <a:xfrm>
              <a:off x="14314288" y="2586628"/>
              <a:ext cx="7104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600" dirty="0" smtClean="0"/>
                <a:t>Waste</a:t>
              </a:r>
              <a:endParaRPr kumimoji="1" lang="ja-JP" altLang="en-US" sz="1600" dirty="0"/>
            </a:p>
          </p:txBody>
        </p:sp>
        <p:pic>
          <p:nvPicPr>
            <p:cNvPr id="1028" name="Picture 4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08889" y="108952"/>
              <a:ext cx="3876675" cy="16033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700716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688" y="1593850"/>
            <a:ext cx="8047037" cy="3676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33236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グラフ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94513015"/>
              </p:ext>
            </p:extLst>
          </p:nvPr>
        </p:nvGraphicFramePr>
        <p:xfrm>
          <a:off x="395536" y="116632"/>
          <a:ext cx="8436223" cy="34598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3717032"/>
            <a:ext cx="8443913" cy="3462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97522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425" y="1697038"/>
            <a:ext cx="8437563" cy="3462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21159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グループ化 7"/>
          <p:cNvGrpSpPr/>
          <p:nvPr/>
        </p:nvGrpSpPr>
        <p:grpSpPr>
          <a:xfrm>
            <a:off x="1691680" y="908720"/>
            <a:ext cx="7029890" cy="5371608"/>
            <a:chOff x="1691680" y="908720"/>
            <a:chExt cx="7029890" cy="5371608"/>
          </a:xfrm>
        </p:grpSpPr>
        <p:grpSp>
          <p:nvGrpSpPr>
            <p:cNvPr id="3" name="グループ化 2"/>
            <p:cNvGrpSpPr/>
            <p:nvPr/>
          </p:nvGrpSpPr>
          <p:grpSpPr>
            <a:xfrm>
              <a:off x="4089965" y="908720"/>
              <a:ext cx="1596567" cy="5371608"/>
              <a:chOff x="4186917" y="931711"/>
              <a:chExt cx="1357191" cy="4566235"/>
            </a:xfrm>
          </p:grpSpPr>
          <p:pic>
            <p:nvPicPr>
              <p:cNvPr id="4" name="図 3" descr="C:\Users\俊輔\Google ドライブ\BIOMOD2014\実験\amplify 川上\0911\Bio-Rad 2014-09-11 17hr 28min.tif"/>
              <p:cNvPicPr/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5947" t="15511" r="64696" b="38794"/>
              <a:stretch/>
            </p:blipFill>
            <p:spPr bwMode="auto">
              <a:xfrm>
                <a:off x="4200999" y="931711"/>
                <a:ext cx="1260140" cy="4566235"/>
              </a:xfrm>
              <a:prstGeom prst="rect">
                <a:avLst/>
              </a:prstGeom>
              <a:noFill/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  <p:sp>
            <p:nvSpPr>
              <p:cNvPr id="5" name="テキスト ボックス 4"/>
              <p:cNvSpPr txBox="1"/>
              <p:nvPr/>
            </p:nvSpPr>
            <p:spPr>
              <a:xfrm>
                <a:off x="4186917" y="1003719"/>
                <a:ext cx="54006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JP" sz="3600" b="1" dirty="0" smtClean="0">
                    <a:solidFill>
                      <a:srgbClr val="FFFF00"/>
                    </a:solidFill>
                  </a:rPr>
                  <a:t>1</a:t>
                </a:r>
                <a:endParaRPr kumimoji="1" lang="ja-JP" altLang="en-US" sz="3600" b="1" dirty="0">
                  <a:solidFill>
                    <a:srgbClr val="FFFF00"/>
                  </a:solidFill>
                </a:endParaRPr>
              </a:p>
            </p:txBody>
          </p:sp>
          <p:sp>
            <p:nvSpPr>
              <p:cNvPr id="6" name="テキスト ボックス 5"/>
              <p:cNvSpPr txBox="1"/>
              <p:nvPr/>
            </p:nvSpPr>
            <p:spPr>
              <a:xfrm>
                <a:off x="4608004" y="1003719"/>
                <a:ext cx="54006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JP" sz="3600" b="1" dirty="0" smtClean="0">
                    <a:solidFill>
                      <a:srgbClr val="FFFF00"/>
                    </a:solidFill>
                  </a:rPr>
                  <a:t>2</a:t>
                </a:r>
                <a:endParaRPr kumimoji="1" lang="ja-JP" altLang="en-US" sz="3600" b="1" dirty="0">
                  <a:solidFill>
                    <a:srgbClr val="FFFF00"/>
                  </a:solidFill>
                </a:endParaRPr>
              </a:p>
            </p:txBody>
          </p:sp>
          <p:sp>
            <p:nvSpPr>
              <p:cNvPr id="7" name="テキスト ボックス 6"/>
              <p:cNvSpPr txBox="1"/>
              <p:nvPr/>
            </p:nvSpPr>
            <p:spPr>
              <a:xfrm>
                <a:off x="5004048" y="1003719"/>
                <a:ext cx="54006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JP" sz="3600" b="1" dirty="0" smtClean="0">
                    <a:solidFill>
                      <a:srgbClr val="FFFF00"/>
                    </a:solidFill>
                  </a:rPr>
                  <a:t>3</a:t>
                </a:r>
                <a:endParaRPr kumimoji="1" lang="ja-JP" altLang="en-US" sz="3600" b="1" dirty="0">
                  <a:solidFill>
                    <a:srgbClr val="FFFF00"/>
                  </a:solidFill>
                </a:endParaRPr>
              </a:p>
            </p:txBody>
          </p:sp>
        </p:grpSp>
        <p:sp>
          <p:nvSpPr>
            <p:cNvPr id="26" name="テキスト ボックス 25"/>
            <p:cNvSpPr txBox="1"/>
            <p:nvPr/>
          </p:nvSpPr>
          <p:spPr>
            <a:xfrm>
              <a:off x="1691680" y="5406189"/>
              <a:ext cx="2117712" cy="5430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2400" dirty="0" smtClean="0">
                  <a:solidFill>
                    <a:srgbClr val="FF0000"/>
                  </a:solidFill>
                </a:rPr>
                <a:t>Key Strand</a:t>
              </a:r>
              <a:endParaRPr kumimoji="1" lang="ja-JP" altLang="en-US" sz="2400" dirty="0">
                <a:solidFill>
                  <a:srgbClr val="FF0000"/>
                </a:solidFill>
              </a:endParaRPr>
            </a:p>
          </p:txBody>
        </p:sp>
        <p:sp>
          <p:nvSpPr>
            <p:cNvPr id="30" name="ホームベース 29"/>
            <p:cNvSpPr/>
            <p:nvPr/>
          </p:nvSpPr>
          <p:spPr>
            <a:xfrm>
              <a:off x="3517337" y="5533700"/>
              <a:ext cx="550605" cy="169417"/>
            </a:xfrm>
            <a:prstGeom prst="homePlat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" name="正方形/長方形 1"/>
            <p:cNvSpPr/>
            <p:nvPr/>
          </p:nvSpPr>
          <p:spPr>
            <a:xfrm>
              <a:off x="4103948" y="5459292"/>
              <a:ext cx="1116124" cy="288032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" name="テキスト ボックス 17"/>
            <p:cNvSpPr txBox="1"/>
            <p:nvPr/>
          </p:nvSpPr>
          <p:spPr>
            <a:xfrm>
              <a:off x="6076216" y="3505940"/>
              <a:ext cx="987928" cy="2472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600" dirty="0" smtClean="0"/>
                <a:t>Template</a:t>
              </a:r>
              <a:endParaRPr kumimoji="1" lang="ja-JP" altLang="en-US" sz="1600" dirty="0"/>
            </a:p>
          </p:txBody>
        </p:sp>
        <p:sp>
          <p:nvSpPr>
            <p:cNvPr id="19" name="ホームベース 18"/>
            <p:cNvSpPr/>
            <p:nvPr/>
          </p:nvSpPr>
          <p:spPr>
            <a:xfrm rot="10800000">
              <a:off x="5576019" y="3577972"/>
              <a:ext cx="550605" cy="84710"/>
            </a:xfrm>
            <a:prstGeom prst="homePlat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0" name="テキスト ボックス 19"/>
            <p:cNvSpPr txBox="1"/>
            <p:nvPr/>
          </p:nvSpPr>
          <p:spPr>
            <a:xfrm>
              <a:off x="6084586" y="3212976"/>
              <a:ext cx="674766" cy="2992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600" dirty="0" smtClean="0"/>
                <a:t>Input</a:t>
              </a:r>
              <a:endParaRPr kumimoji="1" lang="ja-JP" altLang="en-US" sz="1600" dirty="0"/>
            </a:p>
          </p:txBody>
        </p:sp>
        <p:sp>
          <p:nvSpPr>
            <p:cNvPr id="21" name="テキスト ボックス 20"/>
            <p:cNvSpPr txBox="1"/>
            <p:nvPr/>
          </p:nvSpPr>
          <p:spPr>
            <a:xfrm>
              <a:off x="5836366" y="2563254"/>
              <a:ext cx="2885204" cy="3616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600" dirty="0" smtClean="0"/>
                <a:t>Input &amp; Template</a:t>
              </a:r>
              <a:r>
                <a:rPr lang="ja-JP" altLang="en-US" sz="1600" dirty="0"/>
                <a:t> </a:t>
              </a:r>
              <a:r>
                <a:rPr lang="en-US" altLang="ja-JP" sz="1600" dirty="0" smtClean="0"/>
                <a:t>complex</a:t>
              </a:r>
              <a:endParaRPr kumimoji="1" lang="ja-JP" altLang="en-US" sz="1600" dirty="0"/>
            </a:p>
          </p:txBody>
        </p:sp>
        <p:sp>
          <p:nvSpPr>
            <p:cNvPr id="22" name="ホームベース 21"/>
            <p:cNvSpPr/>
            <p:nvPr/>
          </p:nvSpPr>
          <p:spPr>
            <a:xfrm rot="10800000">
              <a:off x="5576018" y="2690266"/>
              <a:ext cx="550605" cy="84710"/>
            </a:xfrm>
            <a:prstGeom prst="homePlat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" name="ホームベース 22"/>
            <p:cNvSpPr/>
            <p:nvPr/>
          </p:nvSpPr>
          <p:spPr>
            <a:xfrm rot="10800000">
              <a:off x="5577007" y="3422927"/>
              <a:ext cx="550605" cy="84710"/>
            </a:xfrm>
            <a:prstGeom prst="homePlat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791661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596" y="-669974"/>
            <a:ext cx="4792663" cy="3090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8" name="図 27" descr="C:\Users\俊輔\Google ドライブ\BIOMOD2014\実験\amplify 川上\0911\Bio-Rad 2014-09-11 17hr 28min.tif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47" t="20597" r="64696" b="38794"/>
          <a:stretch/>
        </p:blipFill>
        <p:spPr bwMode="auto">
          <a:xfrm>
            <a:off x="3651665" y="2315133"/>
            <a:ext cx="1482398" cy="477366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8" name="テキスト ボックス 17"/>
          <p:cNvSpPr txBox="1"/>
          <p:nvPr/>
        </p:nvSpPr>
        <p:spPr>
          <a:xfrm>
            <a:off x="1236816" y="6214656"/>
            <a:ext cx="2117712" cy="543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 smtClean="0">
                <a:solidFill>
                  <a:srgbClr val="FF0000"/>
                </a:solidFill>
              </a:rPr>
              <a:t>Key Strand</a:t>
            </a:r>
            <a:endParaRPr kumimoji="1" lang="ja-JP" altLang="en-US" sz="2400" dirty="0">
              <a:solidFill>
                <a:srgbClr val="FF0000"/>
              </a:solidFill>
            </a:endParaRPr>
          </a:p>
        </p:txBody>
      </p:sp>
      <p:sp>
        <p:nvSpPr>
          <p:cNvPr id="19" name="ホームベース 18"/>
          <p:cNvSpPr/>
          <p:nvPr/>
        </p:nvSpPr>
        <p:spPr>
          <a:xfrm>
            <a:off x="3062473" y="6342167"/>
            <a:ext cx="550605" cy="169417"/>
          </a:xfrm>
          <a:prstGeom prst="homePlat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3649084" y="6267759"/>
            <a:ext cx="1116124" cy="288032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5621352" y="4314407"/>
            <a:ext cx="987928" cy="2472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600" dirty="0" smtClean="0"/>
              <a:t>Template</a:t>
            </a:r>
            <a:endParaRPr kumimoji="1" lang="ja-JP" altLang="en-US" sz="1600" dirty="0"/>
          </a:p>
        </p:txBody>
      </p:sp>
      <p:sp>
        <p:nvSpPr>
          <p:cNvPr id="22" name="ホームベース 21"/>
          <p:cNvSpPr/>
          <p:nvPr/>
        </p:nvSpPr>
        <p:spPr>
          <a:xfrm rot="10800000">
            <a:off x="5121155" y="4386439"/>
            <a:ext cx="550605" cy="84710"/>
          </a:xfrm>
          <a:prstGeom prst="homeP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テキスト ボックス 22"/>
          <p:cNvSpPr txBox="1"/>
          <p:nvPr/>
        </p:nvSpPr>
        <p:spPr>
          <a:xfrm>
            <a:off x="5629722" y="4021443"/>
            <a:ext cx="674766" cy="2992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 smtClean="0"/>
              <a:t>Input</a:t>
            </a:r>
            <a:endParaRPr kumimoji="1" lang="ja-JP" altLang="en-US" sz="1600" dirty="0"/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5381502" y="3371721"/>
            <a:ext cx="2885204" cy="3616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600" dirty="0" smtClean="0"/>
              <a:t>Input &amp; Template</a:t>
            </a:r>
            <a:r>
              <a:rPr lang="ja-JP" altLang="en-US" sz="1600" dirty="0"/>
              <a:t> </a:t>
            </a:r>
            <a:r>
              <a:rPr lang="en-US" altLang="ja-JP" sz="1600" dirty="0" smtClean="0"/>
              <a:t>complex</a:t>
            </a:r>
            <a:endParaRPr kumimoji="1" lang="ja-JP" altLang="en-US" sz="1600" dirty="0"/>
          </a:p>
        </p:txBody>
      </p:sp>
      <p:sp>
        <p:nvSpPr>
          <p:cNvPr id="25" name="ホームベース 24"/>
          <p:cNvSpPr/>
          <p:nvPr/>
        </p:nvSpPr>
        <p:spPr>
          <a:xfrm rot="10800000">
            <a:off x="5121154" y="3498733"/>
            <a:ext cx="550605" cy="84710"/>
          </a:xfrm>
          <a:prstGeom prst="homeP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ホームベース 26"/>
          <p:cNvSpPr/>
          <p:nvPr/>
        </p:nvSpPr>
        <p:spPr>
          <a:xfrm rot="10800000">
            <a:off x="5122143" y="4231394"/>
            <a:ext cx="550605" cy="84710"/>
          </a:xfrm>
          <a:prstGeom prst="homeP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70951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グループ化 9"/>
          <p:cNvGrpSpPr/>
          <p:nvPr/>
        </p:nvGrpSpPr>
        <p:grpSpPr>
          <a:xfrm>
            <a:off x="1210334" y="2293033"/>
            <a:ext cx="7029890" cy="4774923"/>
            <a:chOff x="1210334" y="2293033"/>
            <a:chExt cx="7029890" cy="4774923"/>
          </a:xfrm>
        </p:grpSpPr>
        <p:pic>
          <p:nvPicPr>
            <p:cNvPr id="4" name="図 3" descr="C:\Users\俊輔\Google ドライブ\BIOMOD2014\実験\amplify 川上\0911\Bio-Rad 2014-09-11 17hr 28min.tif"/>
            <p:cNvPicPr/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947" t="20586" r="64696" b="38794"/>
            <a:stretch/>
          </p:blipFill>
          <p:spPr bwMode="auto">
            <a:xfrm>
              <a:off x="3625185" y="2293033"/>
              <a:ext cx="1482399" cy="4774923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26" name="テキスト ボックス 25"/>
            <p:cNvSpPr txBox="1"/>
            <p:nvPr/>
          </p:nvSpPr>
          <p:spPr>
            <a:xfrm>
              <a:off x="1210334" y="6088837"/>
              <a:ext cx="2117712" cy="5430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2400" dirty="0" smtClean="0">
                  <a:solidFill>
                    <a:srgbClr val="FF0000"/>
                  </a:solidFill>
                </a:rPr>
                <a:t>Key Strand</a:t>
              </a:r>
              <a:endParaRPr kumimoji="1" lang="ja-JP" altLang="en-US" sz="2400" dirty="0">
                <a:solidFill>
                  <a:srgbClr val="FF0000"/>
                </a:solidFill>
              </a:endParaRPr>
            </a:p>
          </p:txBody>
        </p:sp>
        <p:sp>
          <p:nvSpPr>
            <p:cNvPr id="49" name="テキスト ボックス 48"/>
            <p:cNvSpPr txBox="1"/>
            <p:nvPr/>
          </p:nvSpPr>
          <p:spPr>
            <a:xfrm>
              <a:off x="5594870" y="4293569"/>
              <a:ext cx="987928" cy="2472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600" dirty="0" smtClean="0"/>
                <a:t>Template</a:t>
              </a:r>
              <a:endParaRPr kumimoji="1" lang="ja-JP" altLang="en-US" sz="1600" dirty="0"/>
            </a:p>
          </p:txBody>
        </p:sp>
        <p:sp>
          <p:nvSpPr>
            <p:cNvPr id="30" name="ホームベース 29"/>
            <p:cNvSpPr/>
            <p:nvPr/>
          </p:nvSpPr>
          <p:spPr>
            <a:xfrm>
              <a:off x="3035991" y="6216348"/>
              <a:ext cx="550605" cy="169417"/>
            </a:xfrm>
            <a:prstGeom prst="homePlat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0" name="ホームベース 49"/>
            <p:cNvSpPr/>
            <p:nvPr/>
          </p:nvSpPr>
          <p:spPr>
            <a:xfrm rot="10800000">
              <a:off x="5094673" y="4365601"/>
              <a:ext cx="550605" cy="84710"/>
            </a:xfrm>
            <a:prstGeom prst="homePlat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2" name="テキスト ボックス 51"/>
            <p:cNvSpPr txBox="1"/>
            <p:nvPr/>
          </p:nvSpPr>
          <p:spPr>
            <a:xfrm>
              <a:off x="5603240" y="4122135"/>
              <a:ext cx="674766" cy="2992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600" dirty="0" smtClean="0"/>
                <a:t>Input</a:t>
              </a:r>
              <a:endParaRPr kumimoji="1" lang="ja-JP" altLang="en-US" sz="1600" dirty="0"/>
            </a:p>
          </p:txBody>
        </p:sp>
        <p:sp>
          <p:nvSpPr>
            <p:cNvPr id="53" name="テキスト ボックス 52"/>
            <p:cNvSpPr txBox="1"/>
            <p:nvPr/>
          </p:nvSpPr>
          <p:spPr>
            <a:xfrm>
              <a:off x="5355020" y="3350883"/>
              <a:ext cx="2885204" cy="3616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600" dirty="0" smtClean="0"/>
                <a:t>Input &amp; Template</a:t>
              </a:r>
              <a:r>
                <a:rPr lang="ja-JP" altLang="en-US" sz="1600" dirty="0"/>
                <a:t> </a:t>
              </a:r>
              <a:r>
                <a:rPr lang="en-US" altLang="ja-JP" sz="1600" dirty="0" smtClean="0"/>
                <a:t>complex</a:t>
              </a:r>
              <a:endParaRPr kumimoji="1" lang="ja-JP" altLang="en-US" sz="1600" dirty="0"/>
            </a:p>
          </p:txBody>
        </p:sp>
        <p:sp>
          <p:nvSpPr>
            <p:cNvPr id="54" name="ホームベース 53"/>
            <p:cNvSpPr/>
            <p:nvPr/>
          </p:nvSpPr>
          <p:spPr>
            <a:xfrm rot="10800000">
              <a:off x="5094672" y="3477895"/>
              <a:ext cx="550605" cy="84710"/>
            </a:xfrm>
            <a:prstGeom prst="homePlat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5" name="ホームベース 54"/>
            <p:cNvSpPr/>
            <p:nvPr/>
          </p:nvSpPr>
          <p:spPr>
            <a:xfrm rot="10800000">
              <a:off x="5095661" y="4210556"/>
              <a:ext cx="550605" cy="84710"/>
            </a:xfrm>
            <a:prstGeom prst="homePlat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56" name="直線コネクタ 55"/>
            <p:cNvCxnSpPr/>
            <p:nvPr/>
          </p:nvCxnSpPr>
          <p:spPr>
            <a:xfrm>
              <a:off x="3650726" y="6301056"/>
              <a:ext cx="1015990" cy="0"/>
            </a:xfrm>
            <a:prstGeom prst="line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8" name="表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4117607"/>
              </p:ext>
            </p:extLst>
          </p:nvPr>
        </p:nvGraphicFramePr>
        <p:xfrm>
          <a:off x="364010" y="-617840"/>
          <a:ext cx="4784054" cy="29667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343894"/>
                <a:gridCol w="432048"/>
                <a:gridCol w="504056"/>
                <a:gridCol w="504056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FF00"/>
                          </a:solidFill>
                        </a:rPr>
                        <a:t>Lane No.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FF00"/>
                          </a:solidFill>
                        </a:rPr>
                        <a:t>1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FF00"/>
                          </a:solidFill>
                        </a:rPr>
                        <a:t>2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FF00"/>
                          </a:solidFill>
                        </a:rPr>
                        <a:t>3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Input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Template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Polymerase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err="1" smtClean="0"/>
                        <a:t>Nickase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err="1" smtClean="0"/>
                        <a:t>dNTP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Key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Reaction Temperature [</a:t>
                      </a:r>
                      <a:r>
                        <a:rPr kumimoji="1" lang="ja-JP" altLang="en-US" dirty="0" smtClean="0"/>
                        <a:t>℃</a:t>
                      </a:r>
                      <a:r>
                        <a:rPr kumimoji="1" lang="en-US" altLang="ja-JP" dirty="0" smtClean="0"/>
                        <a:t>]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55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37</a:t>
                      </a:r>
                      <a:endParaRPr kumimoji="1" lang="ja-JP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09469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/>
          <p:cNvGrpSpPr/>
          <p:nvPr/>
        </p:nvGrpSpPr>
        <p:grpSpPr>
          <a:xfrm>
            <a:off x="313197" y="-719328"/>
            <a:ext cx="7927027" cy="7787284"/>
            <a:chOff x="313197" y="-719328"/>
            <a:chExt cx="7927027" cy="7787284"/>
          </a:xfrm>
        </p:grpSpPr>
        <p:grpSp>
          <p:nvGrpSpPr>
            <p:cNvPr id="10" name="グループ化 9"/>
            <p:cNvGrpSpPr/>
            <p:nvPr/>
          </p:nvGrpSpPr>
          <p:grpSpPr>
            <a:xfrm>
              <a:off x="1210334" y="2293033"/>
              <a:ext cx="7029890" cy="4774923"/>
              <a:chOff x="1210334" y="2293033"/>
              <a:chExt cx="7029890" cy="4774923"/>
            </a:xfrm>
          </p:grpSpPr>
          <p:pic>
            <p:nvPicPr>
              <p:cNvPr id="4" name="図 3" descr="C:\Users\俊輔\Google ドライブ\BIOMOD2014\実験\amplify 川上\0911\Bio-Rad 2014-09-11 17hr 28min.tif"/>
              <p:cNvPicPr/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5947" t="20586" r="64696" b="38794"/>
              <a:stretch/>
            </p:blipFill>
            <p:spPr bwMode="auto">
              <a:xfrm>
                <a:off x="3625185" y="2293033"/>
                <a:ext cx="1482399" cy="4774923"/>
              </a:xfrm>
              <a:prstGeom prst="rect">
                <a:avLst/>
              </a:prstGeom>
              <a:noFill/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  <p:sp>
            <p:nvSpPr>
              <p:cNvPr id="26" name="テキスト ボックス 25"/>
              <p:cNvSpPr txBox="1"/>
              <p:nvPr/>
            </p:nvSpPr>
            <p:spPr>
              <a:xfrm>
                <a:off x="1210334" y="6088837"/>
                <a:ext cx="2117712" cy="5430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JP" sz="2400" dirty="0" smtClean="0">
                    <a:solidFill>
                      <a:srgbClr val="FF0000"/>
                    </a:solidFill>
                  </a:rPr>
                  <a:t>Key Strand</a:t>
                </a:r>
                <a:endParaRPr kumimoji="1" lang="ja-JP" altLang="en-US" sz="24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49" name="テキスト ボックス 48"/>
              <p:cNvSpPr txBox="1"/>
              <p:nvPr/>
            </p:nvSpPr>
            <p:spPr>
              <a:xfrm>
                <a:off x="5594870" y="4293569"/>
                <a:ext cx="987928" cy="2472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1600" dirty="0" smtClean="0"/>
                  <a:t>Template</a:t>
                </a:r>
                <a:endParaRPr kumimoji="1" lang="ja-JP" altLang="en-US" sz="1600" dirty="0"/>
              </a:p>
            </p:txBody>
          </p:sp>
          <p:sp>
            <p:nvSpPr>
              <p:cNvPr id="30" name="ホームベース 29"/>
              <p:cNvSpPr/>
              <p:nvPr/>
            </p:nvSpPr>
            <p:spPr>
              <a:xfrm>
                <a:off x="3035991" y="6216348"/>
                <a:ext cx="550605" cy="169417"/>
              </a:xfrm>
              <a:prstGeom prst="homePlat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0" name="ホームベース 49"/>
              <p:cNvSpPr/>
              <p:nvPr/>
            </p:nvSpPr>
            <p:spPr>
              <a:xfrm rot="10800000">
                <a:off x="5094673" y="4365601"/>
                <a:ext cx="550605" cy="84710"/>
              </a:xfrm>
              <a:prstGeom prst="homePlat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2" name="テキスト ボックス 51"/>
              <p:cNvSpPr txBox="1"/>
              <p:nvPr/>
            </p:nvSpPr>
            <p:spPr>
              <a:xfrm>
                <a:off x="5603240" y="4122135"/>
                <a:ext cx="674766" cy="2992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JP" sz="1600" dirty="0" smtClean="0"/>
                  <a:t>Input</a:t>
                </a:r>
                <a:endParaRPr kumimoji="1" lang="ja-JP" altLang="en-US" sz="1600" dirty="0"/>
              </a:p>
            </p:txBody>
          </p:sp>
          <p:sp>
            <p:nvSpPr>
              <p:cNvPr id="53" name="テキスト ボックス 52"/>
              <p:cNvSpPr txBox="1"/>
              <p:nvPr/>
            </p:nvSpPr>
            <p:spPr>
              <a:xfrm>
                <a:off x="5355020" y="3350883"/>
                <a:ext cx="2885204" cy="3616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1600" dirty="0" smtClean="0"/>
                  <a:t>Input &amp; Template</a:t>
                </a:r>
                <a:r>
                  <a:rPr lang="ja-JP" altLang="en-US" sz="1600" dirty="0"/>
                  <a:t> </a:t>
                </a:r>
                <a:r>
                  <a:rPr lang="en-US" altLang="ja-JP" sz="1600" dirty="0" smtClean="0"/>
                  <a:t>complex</a:t>
                </a:r>
                <a:endParaRPr kumimoji="1" lang="ja-JP" altLang="en-US" sz="1600" dirty="0"/>
              </a:p>
            </p:txBody>
          </p:sp>
          <p:sp>
            <p:nvSpPr>
              <p:cNvPr id="54" name="ホームベース 53"/>
              <p:cNvSpPr/>
              <p:nvPr/>
            </p:nvSpPr>
            <p:spPr>
              <a:xfrm rot="10800000">
                <a:off x="5094672" y="3477895"/>
                <a:ext cx="550605" cy="84710"/>
              </a:xfrm>
              <a:prstGeom prst="homePlat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5" name="ホームベース 54"/>
              <p:cNvSpPr/>
              <p:nvPr/>
            </p:nvSpPr>
            <p:spPr>
              <a:xfrm rot="10800000">
                <a:off x="5095661" y="4210556"/>
                <a:ext cx="550605" cy="84710"/>
              </a:xfrm>
              <a:prstGeom prst="homePlat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cxnSp>
            <p:nvCxnSpPr>
              <p:cNvPr id="56" name="直線コネクタ 55"/>
              <p:cNvCxnSpPr/>
              <p:nvPr/>
            </p:nvCxnSpPr>
            <p:spPr>
              <a:xfrm>
                <a:off x="3650726" y="6301056"/>
                <a:ext cx="1015990" cy="0"/>
              </a:xfrm>
              <a:prstGeom prst="line">
                <a:avLst/>
              </a:prstGeom>
              <a:ln w="28575">
                <a:solidFill>
                  <a:srgbClr val="FF000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3074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197" y="-719328"/>
              <a:ext cx="4792663" cy="30908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50897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俊輔\Google ドライブ\BIOMOD2014\実験\amplify\0929\Bio-Rad 2014-09-29 21hr 09min02.tif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16" t="22261" r="66032" b="34741"/>
          <a:stretch/>
        </p:blipFill>
        <p:spPr bwMode="auto">
          <a:xfrm>
            <a:off x="4010450" y="2377908"/>
            <a:ext cx="1383179" cy="4771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表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067440"/>
              </p:ext>
            </p:extLst>
          </p:nvPr>
        </p:nvGraphicFramePr>
        <p:xfrm>
          <a:off x="1083009" y="-243408"/>
          <a:ext cx="4328044" cy="25958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952328"/>
                <a:gridCol w="463696"/>
                <a:gridCol w="456010"/>
                <a:gridCol w="45601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FF00"/>
                          </a:solidFill>
                        </a:rPr>
                        <a:t>Lane No.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FF00"/>
                          </a:solidFill>
                        </a:rPr>
                        <a:t>1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FF00"/>
                          </a:solidFill>
                        </a:rPr>
                        <a:t>2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FF00"/>
                          </a:solidFill>
                        </a:rPr>
                        <a:t>3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Output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Holder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Polymerase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err="1" smtClean="0"/>
                        <a:t>dNTP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Signal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Reaction Temperature [</a:t>
                      </a:r>
                      <a:r>
                        <a:rPr kumimoji="1" lang="ja-JP" altLang="en-US" dirty="0" smtClean="0"/>
                        <a:t>℃</a:t>
                      </a:r>
                      <a:r>
                        <a:rPr kumimoji="1" lang="en-US" altLang="ja-JP" dirty="0" smtClean="0"/>
                        <a:t>]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45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45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37</a:t>
                      </a:r>
                      <a:endParaRPr kumimoji="1" lang="ja-JP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テキスト ボックス 5"/>
          <p:cNvSpPr txBox="1"/>
          <p:nvPr/>
        </p:nvSpPr>
        <p:spPr>
          <a:xfrm>
            <a:off x="2015716" y="5954894"/>
            <a:ext cx="19802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400" dirty="0" smtClean="0">
                <a:solidFill>
                  <a:srgbClr val="FF0000"/>
                </a:solidFill>
              </a:rPr>
              <a:t>Signal</a:t>
            </a:r>
            <a:endParaRPr kumimoji="1" lang="ja-JP" altLang="en-US" sz="2400" dirty="0">
              <a:solidFill>
                <a:srgbClr val="FF0000"/>
              </a:solidFill>
            </a:endParaRPr>
          </a:p>
        </p:txBody>
      </p:sp>
      <p:sp>
        <p:nvSpPr>
          <p:cNvPr id="7" name="ホームベース 6"/>
          <p:cNvSpPr/>
          <p:nvPr/>
        </p:nvSpPr>
        <p:spPr>
          <a:xfrm>
            <a:off x="3527884" y="6121901"/>
            <a:ext cx="468052" cy="144016"/>
          </a:xfrm>
          <a:prstGeom prst="homePlat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5796136" y="2492896"/>
            <a:ext cx="16751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600" dirty="0" smtClean="0"/>
              <a:t>Input/Template complex</a:t>
            </a:r>
            <a:endParaRPr kumimoji="1" lang="ja-JP" altLang="en-US" sz="1600" dirty="0"/>
          </a:p>
        </p:txBody>
      </p:sp>
      <p:sp>
        <p:nvSpPr>
          <p:cNvPr id="9" name="ホームベース 8"/>
          <p:cNvSpPr/>
          <p:nvPr/>
        </p:nvSpPr>
        <p:spPr>
          <a:xfrm rot="10800000">
            <a:off x="5425625" y="2780244"/>
            <a:ext cx="468052" cy="72009"/>
          </a:xfrm>
          <a:prstGeom prst="homeP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5" name="直線コネクタ 14"/>
          <p:cNvCxnSpPr/>
          <p:nvPr/>
        </p:nvCxnSpPr>
        <p:spPr>
          <a:xfrm>
            <a:off x="4414061" y="2821243"/>
            <a:ext cx="950027" cy="0"/>
          </a:xfrm>
          <a:prstGeom prst="line">
            <a:avLst/>
          </a:prstGeom>
          <a:ln w="28575">
            <a:solidFill>
              <a:srgbClr val="FFFF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正方形/長方形 16"/>
          <p:cNvSpPr/>
          <p:nvPr/>
        </p:nvSpPr>
        <p:spPr>
          <a:xfrm>
            <a:off x="4020188" y="5928601"/>
            <a:ext cx="1343900" cy="617423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61187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グループ化 2"/>
          <p:cNvGrpSpPr/>
          <p:nvPr/>
        </p:nvGrpSpPr>
        <p:grpSpPr>
          <a:xfrm>
            <a:off x="1078583" y="-277316"/>
            <a:ext cx="6392725" cy="7426364"/>
            <a:chOff x="1078583" y="-277316"/>
            <a:chExt cx="6392725" cy="7426364"/>
          </a:xfrm>
        </p:grpSpPr>
        <p:pic>
          <p:nvPicPr>
            <p:cNvPr id="3074" name="Picture 2" descr="C:\Users\俊輔\Google ドライブ\BIOMOD2014\実験\amplify\0929\Bio-Rad 2014-09-29 21hr 09min02.tif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716" t="22261" r="66032" b="34741"/>
            <a:stretch/>
          </p:blipFill>
          <p:spPr bwMode="auto">
            <a:xfrm>
              <a:off x="4010450" y="2377908"/>
              <a:ext cx="1383179" cy="47711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テキスト ボックス 5"/>
            <p:cNvSpPr txBox="1"/>
            <p:nvPr/>
          </p:nvSpPr>
          <p:spPr>
            <a:xfrm>
              <a:off x="2015716" y="5954894"/>
              <a:ext cx="19802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400" dirty="0" smtClean="0">
                  <a:solidFill>
                    <a:srgbClr val="FF0000"/>
                  </a:solidFill>
                </a:rPr>
                <a:t>Signal</a:t>
              </a:r>
              <a:endParaRPr kumimoji="1" lang="ja-JP" altLang="en-US" sz="2400" dirty="0">
                <a:solidFill>
                  <a:srgbClr val="FF0000"/>
                </a:solidFill>
              </a:endParaRPr>
            </a:p>
          </p:txBody>
        </p:sp>
        <p:sp>
          <p:nvSpPr>
            <p:cNvPr id="7" name="ホームベース 6"/>
            <p:cNvSpPr/>
            <p:nvPr/>
          </p:nvSpPr>
          <p:spPr>
            <a:xfrm>
              <a:off x="3527884" y="6121901"/>
              <a:ext cx="468052" cy="144016"/>
            </a:xfrm>
            <a:prstGeom prst="homePlat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テキスト ボックス 7"/>
            <p:cNvSpPr txBox="1"/>
            <p:nvPr/>
          </p:nvSpPr>
          <p:spPr>
            <a:xfrm>
              <a:off x="5796136" y="2492896"/>
              <a:ext cx="167517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600" dirty="0" smtClean="0"/>
                <a:t>Input/Template complex</a:t>
              </a:r>
              <a:endParaRPr kumimoji="1" lang="ja-JP" altLang="en-US" sz="1600" dirty="0"/>
            </a:p>
          </p:txBody>
        </p:sp>
        <p:sp>
          <p:nvSpPr>
            <p:cNvPr id="9" name="ホームベース 8"/>
            <p:cNvSpPr/>
            <p:nvPr/>
          </p:nvSpPr>
          <p:spPr>
            <a:xfrm rot="10800000">
              <a:off x="5425625" y="2780244"/>
              <a:ext cx="468052" cy="72009"/>
            </a:xfrm>
            <a:prstGeom prst="homePlat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15" name="直線コネクタ 14"/>
            <p:cNvCxnSpPr/>
            <p:nvPr/>
          </p:nvCxnSpPr>
          <p:spPr>
            <a:xfrm>
              <a:off x="4414061" y="2821243"/>
              <a:ext cx="950027" cy="0"/>
            </a:xfrm>
            <a:prstGeom prst="line">
              <a:avLst/>
            </a:prstGeom>
            <a:ln w="28575">
              <a:solidFill>
                <a:srgbClr val="FFFF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正方形/長方形 16"/>
            <p:cNvSpPr/>
            <p:nvPr/>
          </p:nvSpPr>
          <p:spPr>
            <a:xfrm>
              <a:off x="4032888" y="5928601"/>
              <a:ext cx="1343900" cy="617423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5122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8583" y="-277316"/>
              <a:ext cx="4333875" cy="27257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475358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俊輔\Google ドライブ\BIOMOD2014\実験\amplify\0929\Bio-Rad 2014-09-29 21hr 09min02.tif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16" t="22261" r="66032" b="34741"/>
          <a:stretch/>
        </p:blipFill>
        <p:spPr bwMode="auto">
          <a:xfrm>
            <a:off x="4010450" y="2377908"/>
            <a:ext cx="1383179" cy="4771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表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6193076"/>
              </p:ext>
            </p:extLst>
          </p:nvPr>
        </p:nvGraphicFramePr>
        <p:xfrm>
          <a:off x="1093764" y="851232"/>
          <a:ext cx="4328044" cy="14833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952328"/>
                <a:gridCol w="463696"/>
                <a:gridCol w="456010"/>
                <a:gridCol w="45601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FF00"/>
                          </a:solidFill>
                        </a:rPr>
                        <a:t>Lane No.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FF00"/>
                          </a:solidFill>
                        </a:rPr>
                        <a:t>1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FF00"/>
                          </a:solidFill>
                        </a:rPr>
                        <a:t>2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FF00"/>
                          </a:solidFill>
                        </a:rPr>
                        <a:t>3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Other components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Reaction Temperature [</a:t>
                      </a:r>
                      <a:r>
                        <a:rPr kumimoji="1" lang="ja-JP" altLang="en-US" dirty="0" smtClean="0"/>
                        <a:t>℃</a:t>
                      </a:r>
                      <a:r>
                        <a:rPr kumimoji="1" lang="en-US" altLang="ja-JP" dirty="0" smtClean="0"/>
                        <a:t>]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45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45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37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Signal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テキスト ボックス 5"/>
          <p:cNvSpPr txBox="1"/>
          <p:nvPr/>
        </p:nvSpPr>
        <p:spPr>
          <a:xfrm>
            <a:off x="2015716" y="5954894"/>
            <a:ext cx="19802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400" dirty="0" smtClean="0">
                <a:solidFill>
                  <a:srgbClr val="FF0000"/>
                </a:solidFill>
              </a:rPr>
              <a:t>Signal</a:t>
            </a:r>
            <a:endParaRPr kumimoji="1" lang="ja-JP" altLang="en-US" sz="2400" dirty="0">
              <a:solidFill>
                <a:srgbClr val="FF0000"/>
              </a:solidFill>
            </a:endParaRPr>
          </a:p>
        </p:txBody>
      </p:sp>
      <p:sp>
        <p:nvSpPr>
          <p:cNvPr id="7" name="ホームベース 6"/>
          <p:cNvSpPr/>
          <p:nvPr/>
        </p:nvSpPr>
        <p:spPr>
          <a:xfrm>
            <a:off x="3527884" y="6121901"/>
            <a:ext cx="468052" cy="144016"/>
          </a:xfrm>
          <a:prstGeom prst="homePlat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5796136" y="2492896"/>
            <a:ext cx="16751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600" dirty="0" smtClean="0"/>
              <a:t>Input/Template complex</a:t>
            </a:r>
            <a:endParaRPr kumimoji="1" lang="ja-JP" altLang="en-US" sz="1600" dirty="0"/>
          </a:p>
        </p:txBody>
      </p:sp>
      <p:sp>
        <p:nvSpPr>
          <p:cNvPr id="9" name="ホームベース 8"/>
          <p:cNvSpPr/>
          <p:nvPr/>
        </p:nvSpPr>
        <p:spPr>
          <a:xfrm rot="10800000">
            <a:off x="5425625" y="2780244"/>
            <a:ext cx="468052" cy="72009"/>
          </a:xfrm>
          <a:prstGeom prst="homeP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5" name="直線コネクタ 14"/>
          <p:cNvCxnSpPr/>
          <p:nvPr/>
        </p:nvCxnSpPr>
        <p:spPr>
          <a:xfrm>
            <a:off x="4414061" y="2821243"/>
            <a:ext cx="950027" cy="0"/>
          </a:xfrm>
          <a:prstGeom prst="line">
            <a:avLst/>
          </a:prstGeom>
          <a:ln w="28575">
            <a:solidFill>
              <a:srgbClr val="FFFF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正方形/長方形 16"/>
          <p:cNvSpPr/>
          <p:nvPr/>
        </p:nvSpPr>
        <p:spPr>
          <a:xfrm>
            <a:off x="4020188" y="5928601"/>
            <a:ext cx="1343900" cy="617423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2848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/>
          <p:cNvGrpSpPr/>
          <p:nvPr/>
        </p:nvGrpSpPr>
        <p:grpSpPr>
          <a:xfrm>
            <a:off x="655885" y="678408"/>
            <a:ext cx="6718729" cy="5011984"/>
            <a:chOff x="655885" y="678408"/>
            <a:chExt cx="6718729" cy="5011984"/>
          </a:xfrm>
        </p:grpSpPr>
        <p:pic>
          <p:nvPicPr>
            <p:cNvPr id="6146" name="Picture 2" descr="C:\Users\俊輔\Google ドライブ\BIOMOD2014\実験\release\0930\Bio-Rad 2014-09-30 21hr 10min.tif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887" t="46144" r="31264" b="9380"/>
            <a:stretch/>
          </p:blipFill>
          <p:spPr bwMode="auto">
            <a:xfrm>
              <a:off x="3650184" y="2221276"/>
              <a:ext cx="1319049" cy="34691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テキスト ボックス 14"/>
            <p:cNvSpPr txBox="1"/>
            <p:nvPr/>
          </p:nvSpPr>
          <p:spPr>
            <a:xfrm>
              <a:off x="4945453" y="2953520"/>
              <a:ext cx="16751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600" dirty="0" smtClean="0"/>
                <a:t>Waste</a:t>
              </a:r>
              <a:endParaRPr kumimoji="1" lang="ja-JP" altLang="en-US" sz="1600" dirty="0"/>
            </a:p>
          </p:txBody>
        </p:sp>
        <p:sp>
          <p:nvSpPr>
            <p:cNvPr id="16" name="ホームベース 15"/>
            <p:cNvSpPr/>
            <p:nvPr/>
          </p:nvSpPr>
          <p:spPr>
            <a:xfrm rot="10800000">
              <a:off x="4977449" y="3096852"/>
              <a:ext cx="468052" cy="72009"/>
            </a:xfrm>
            <a:prstGeom prst="homePlat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" name="テキスト ボックス 17"/>
            <p:cNvSpPr txBox="1"/>
            <p:nvPr/>
          </p:nvSpPr>
          <p:spPr>
            <a:xfrm>
              <a:off x="5394394" y="4869160"/>
              <a:ext cx="19802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400" dirty="0" smtClean="0">
                  <a:solidFill>
                    <a:srgbClr val="DB0015"/>
                  </a:solidFill>
                </a:rPr>
                <a:t>Output</a:t>
              </a:r>
              <a:r>
                <a:rPr kumimoji="1" lang="en-US" altLang="ja-JP" sz="2400" dirty="0" smtClean="0">
                  <a:solidFill>
                    <a:srgbClr val="DB0015"/>
                  </a:solidFill>
                </a:rPr>
                <a:t> Strand</a:t>
              </a:r>
              <a:endParaRPr kumimoji="1" lang="ja-JP" altLang="en-US" sz="2400" dirty="0">
                <a:solidFill>
                  <a:srgbClr val="DB0015"/>
                </a:solidFill>
              </a:endParaRPr>
            </a:p>
          </p:txBody>
        </p:sp>
        <p:sp>
          <p:nvSpPr>
            <p:cNvPr id="19" name="ホームベース 18"/>
            <p:cNvSpPr/>
            <p:nvPr/>
          </p:nvSpPr>
          <p:spPr>
            <a:xfrm rot="10800000">
              <a:off x="4980130" y="5036167"/>
              <a:ext cx="468052" cy="144016"/>
            </a:xfrm>
            <a:prstGeom prst="homePlate">
              <a:avLst/>
            </a:prstGeom>
            <a:solidFill>
              <a:srgbClr val="DB00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0" name="テキスト ボックス 19"/>
            <p:cNvSpPr txBox="1"/>
            <p:nvPr/>
          </p:nvSpPr>
          <p:spPr>
            <a:xfrm>
              <a:off x="1568368" y="3140968"/>
              <a:ext cx="16751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600" dirty="0" smtClean="0"/>
                <a:t>Output complex</a:t>
              </a:r>
              <a:endParaRPr kumimoji="1" lang="ja-JP" altLang="en-US" sz="1600" dirty="0"/>
            </a:p>
          </p:txBody>
        </p:sp>
        <p:sp>
          <p:nvSpPr>
            <p:cNvPr id="21" name="ホームベース 20"/>
            <p:cNvSpPr/>
            <p:nvPr/>
          </p:nvSpPr>
          <p:spPr>
            <a:xfrm>
              <a:off x="3165332" y="3291634"/>
              <a:ext cx="468052" cy="72009"/>
            </a:xfrm>
            <a:prstGeom prst="homePlat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23" name="直線コネクタ 22"/>
            <p:cNvCxnSpPr/>
            <p:nvPr/>
          </p:nvCxnSpPr>
          <p:spPr>
            <a:xfrm>
              <a:off x="3635896" y="3319592"/>
              <a:ext cx="443195" cy="0"/>
            </a:xfrm>
            <a:prstGeom prst="line">
              <a:avLst/>
            </a:prstGeom>
            <a:ln w="28575">
              <a:solidFill>
                <a:srgbClr val="FFFF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コネクタ 25"/>
            <p:cNvCxnSpPr/>
            <p:nvPr/>
          </p:nvCxnSpPr>
          <p:spPr>
            <a:xfrm>
              <a:off x="4125664" y="3137851"/>
              <a:ext cx="863661" cy="0"/>
            </a:xfrm>
            <a:prstGeom prst="line">
              <a:avLst/>
            </a:prstGeom>
            <a:ln w="28575">
              <a:solidFill>
                <a:srgbClr val="FFFF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正方形/長方形 21"/>
            <p:cNvSpPr/>
            <p:nvPr/>
          </p:nvSpPr>
          <p:spPr>
            <a:xfrm>
              <a:off x="4092212" y="4967523"/>
              <a:ext cx="848198" cy="288032"/>
            </a:xfrm>
            <a:prstGeom prst="rect">
              <a:avLst/>
            </a:prstGeom>
            <a:noFill/>
            <a:ln>
              <a:solidFill>
                <a:srgbClr val="DB0015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2051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5885" y="678408"/>
              <a:ext cx="4333875" cy="16097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867852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グループ化 2"/>
          <p:cNvGrpSpPr/>
          <p:nvPr/>
        </p:nvGrpSpPr>
        <p:grpSpPr>
          <a:xfrm>
            <a:off x="2954073" y="-23615"/>
            <a:ext cx="6383375" cy="6302391"/>
            <a:chOff x="1510351" y="-149302"/>
            <a:chExt cx="6383375" cy="6302391"/>
          </a:xfrm>
        </p:grpSpPr>
        <p:pic>
          <p:nvPicPr>
            <p:cNvPr id="3074" name="Picture 2" descr="C:\Users\俊輔\Google ドライブ\BIOMOD2014\実験\amplify\0929\Bio-Rad 2014-09-29 21hr 09min02.tif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716" t="22261" r="66032" b="34741"/>
            <a:stretch/>
          </p:blipFill>
          <p:spPr bwMode="auto">
            <a:xfrm>
              <a:off x="4432868" y="1381949"/>
              <a:ext cx="1383179" cy="47711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テキスト ボックス 5"/>
            <p:cNvSpPr txBox="1"/>
            <p:nvPr/>
          </p:nvSpPr>
          <p:spPr>
            <a:xfrm>
              <a:off x="2438134" y="4958935"/>
              <a:ext cx="19802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400" dirty="0" smtClean="0">
                  <a:solidFill>
                    <a:srgbClr val="E674B3"/>
                  </a:solidFill>
                </a:rPr>
                <a:t>Signal</a:t>
              </a:r>
              <a:endParaRPr kumimoji="1" lang="ja-JP" altLang="en-US" sz="2400" dirty="0">
                <a:solidFill>
                  <a:srgbClr val="E674B3"/>
                </a:solidFill>
              </a:endParaRPr>
            </a:p>
          </p:txBody>
        </p:sp>
        <p:sp>
          <p:nvSpPr>
            <p:cNvPr id="7" name="ホームベース 6"/>
            <p:cNvSpPr/>
            <p:nvPr/>
          </p:nvSpPr>
          <p:spPr>
            <a:xfrm>
              <a:off x="3950302" y="5125942"/>
              <a:ext cx="468052" cy="144016"/>
            </a:xfrm>
            <a:prstGeom prst="homePlate">
              <a:avLst/>
            </a:prstGeom>
            <a:solidFill>
              <a:srgbClr val="E674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テキスト ボックス 7"/>
            <p:cNvSpPr txBox="1"/>
            <p:nvPr/>
          </p:nvSpPr>
          <p:spPr>
            <a:xfrm>
              <a:off x="6218554" y="1496937"/>
              <a:ext cx="167517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600" dirty="0" smtClean="0"/>
                <a:t>Input/Template complex</a:t>
              </a:r>
              <a:endParaRPr kumimoji="1" lang="ja-JP" altLang="en-US" sz="1600" dirty="0"/>
            </a:p>
          </p:txBody>
        </p:sp>
        <p:sp>
          <p:nvSpPr>
            <p:cNvPr id="9" name="ホームベース 8"/>
            <p:cNvSpPr/>
            <p:nvPr/>
          </p:nvSpPr>
          <p:spPr>
            <a:xfrm rot="10800000">
              <a:off x="5848043" y="1784285"/>
              <a:ext cx="468052" cy="72009"/>
            </a:xfrm>
            <a:prstGeom prst="homePlat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15" name="直線コネクタ 14"/>
            <p:cNvCxnSpPr/>
            <p:nvPr/>
          </p:nvCxnSpPr>
          <p:spPr>
            <a:xfrm>
              <a:off x="4836479" y="1825284"/>
              <a:ext cx="950027" cy="0"/>
            </a:xfrm>
            <a:prstGeom prst="line">
              <a:avLst/>
            </a:prstGeom>
            <a:ln w="28575">
              <a:solidFill>
                <a:srgbClr val="FFFF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正方形/長方形 16"/>
            <p:cNvSpPr/>
            <p:nvPr/>
          </p:nvSpPr>
          <p:spPr>
            <a:xfrm>
              <a:off x="4457120" y="4932642"/>
              <a:ext cx="1343900" cy="617423"/>
            </a:xfrm>
            <a:prstGeom prst="rect">
              <a:avLst/>
            </a:prstGeom>
            <a:noFill/>
            <a:ln>
              <a:solidFill>
                <a:srgbClr val="E674B3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2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10351" y="-149302"/>
              <a:ext cx="4333875" cy="16033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1" name="テキスト ボックス 10"/>
            <p:cNvSpPr txBox="1"/>
            <p:nvPr/>
          </p:nvSpPr>
          <p:spPr>
            <a:xfrm>
              <a:off x="1700696" y="1628800"/>
              <a:ext cx="2401720" cy="11695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ja-JP" sz="1400" dirty="0"/>
                <a:t>Other </a:t>
              </a:r>
              <a:r>
                <a:rPr lang="en-US" altLang="ja-JP" sz="1400" dirty="0" smtClean="0"/>
                <a:t>components :</a:t>
              </a:r>
              <a:endParaRPr lang="en-US" altLang="ja-JP" sz="1400" dirty="0"/>
            </a:p>
            <a:p>
              <a:r>
                <a:rPr lang="en-US" altLang="ja-JP" sz="1400" dirty="0" smtClean="0"/>
                <a:t>Input/Template complex</a:t>
              </a:r>
            </a:p>
            <a:p>
              <a:r>
                <a:rPr lang="en-US" altLang="ja-JP" sz="1400" dirty="0" smtClean="0"/>
                <a:t>Polymerase</a:t>
              </a:r>
            </a:p>
            <a:p>
              <a:r>
                <a:rPr lang="en-US" altLang="ja-JP" sz="1400" dirty="0" err="1" smtClean="0"/>
                <a:t>Nickase</a:t>
              </a:r>
              <a:endParaRPr lang="en-US" altLang="ja-JP" sz="1400" dirty="0" smtClean="0"/>
            </a:p>
            <a:p>
              <a:r>
                <a:rPr lang="en-US" altLang="ja-JP" sz="1400" dirty="0" err="1" smtClean="0"/>
                <a:t>dNTP</a:t>
              </a:r>
              <a:r>
                <a:rPr lang="en-US" altLang="ja-JP" sz="1400" dirty="0"/>
                <a:t>.</a:t>
              </a:r>
              <a:endParaRPr kumimoji="1" lang="ja-JP" alt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788561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俊輔\Desktop\Figure-0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916832"/>
            <a:ext cx="7885307" cy="2956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54185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/>
          <p:cNvGrpSpPr/>
          <p:nvPr/>
        </p:nvGrpSpPr>
        <p:grpSpPr>
          <a:xfrm>
            <a:off x="3707904" y="764704"/>
            <a:ext cx="1767303" cy="4559577"/>
            <a:chOff x="1998541" y="1665221"/>
            <a:chExt cx="1767303" cy="4559577"/>
          </a:xfrm>
        </p:grpSpPr>
        <p:pic>
          <p:nvPicPr>
            <p:cNvPr id="5" name="図 4" descr="C:\Users\俊輔\Google ドライブ\BIOMOD2014\実験\release 川上\0910\Bio-Rad 2014-09-10 19hr 45min1.tif"/>
            <p:cNvPicPr/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919" t="15305" r="43713" b="45663"/>
            <a:stretch/>
          </p:blipFill>
          <p:spPr bwMode="auto">
            <a:xfrm>
              <a:off x="2037652" y="1665221"/>
              <a:ext cx="1728192" cy="4559577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6" name="テキスト ボックス 5"/>
            <p:cNvSpPr txBox="1"/>
            <p:nvPr/>
          </p:nvSpPr>
          <p:spPr>
            <a:xfrm>
              <a:off x="1998541" y="1730571"/>
              <a:ext cx="54006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3600" b="1" dirty="0" smtClean="0">
                  <a:solidFill>
                    <a:srgbClr val="FFFF00"/>
                  </a:solidFill>
                </a:rPr>
                <a:t>1</a:t>
              </a:r>
              <a:endParaRPr kumimoji="1" lang="ja-JP" altLang="en-US" sz="3600" b="1" dirty="0">
                <a:solidFill>
                  <a:srgbClr val="FFFF00"/>
                </a:solidFill>
              </a:endParaRPr>
            </a:p>
          </p:txBody>
        </p:sp>
        <p:sp>
          <p:nvSpPr>
            <p:cNvPr id="7" name="テキスト ボックス 6"/>
            <p:cNvSpPr txBox="1"/>
            <p:nvPr/>
          </p:nvSpPr>
          <p:spPr>
            <a:xfrm>
              <a:off x="2419628" y="1730571"/>
              <a:ext cx="54006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3600" b="1" dirty="0" smtClean="0">
                  <a:solidFill>
                    <a:srgbClr val="FFFF00"/>
                  </a:solidFill>
                </a:rPr>
                <a:t>2</a:t>
              </a:r>
              <a:endParaRPr kumimoji="1" lang="ja-JP" altLang="en-US" sz="3600" b="1" dirty="0">
                <a:solidFill>
                  <a:srgbClr val="FFFF00"/>
                </a:solidFill>
              </a:endParaRPr>
            </a:p>
          </p:txBody>
        </p:sp>
        <p:sp>
          <p:nvSpPr>
            <p:cNvPr id="8" name="テキスト ボックス 7"/>
            <p:cNvSpPr txBox="1"/>
            <p:nvPr/>
          </p:nvSpPr>
          <p:spPr>
            <a:xfrm>
              <a:off x="2815672" y="1730571"/>
              <a:ext cx="54006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3600" b="1" dirty="0" smtClean="0">
                  <a:solidFill>
                    <a:srgbClr val="FFFF00"/>
                  </a:solidFill>
                </a:rPr>
                <a:t>3</a:t>
              </a:r>
              <a:endParaRPr kumimoji="1" lang="ja-JP" altLang="en-US" sz="3600" b="1" dirty="0">
                <a:solidFill>
                  <a:srgbClr val="FFFF00"/>
                </a:solidFill>
              </a:endParaRPr>
            </a:p>
          </p:txBody>
        </p:sp>
        <p:sp>
          <p:nvSpPr>
            <p:cNvPr id="9" name="テキスト ボックス 8"/>
            <p:cNvSpPr txBox="1"/>
            <p:nvPr/>
          </p:nvSpPr>
          <p:spPr>
            <a:xfrm>
              <a:off x="3211716" y="1730571"/>
              <a:ext cx="54006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3600" b="1" dirty="0" smtClean="0">
                  <a:solidFill>
                    <a:srgbClr val="FFFF00"/>
                  </a:solidFill>
                </a:rPr>
                <a:t>4</a:t>
              </a:r>
              <a:endParaRPr kumimoji="1" lang="ja-JP" altLang="en-US" sz="3600" b="1" dirty="0">
                <a:solidFill>
                  <a:srgbClr val="FFFF00"/>
                </a:solidFill>
              </a:endParaRPr>
            </a:p>
          </p:txBody>
        </p:sp>
      </p:grpSp>
      <p:sp>
        <p:nvSpPr>
          <p:cNvPr id="10" name="テキスト ボックス 9"/>
          <p:cNvSpPr txBox="1"/>
          <p:nvPr/>
        </p:nvSpPr>
        <p:spPr>
          <a:xfrm>
            <a:off x="1367644" y="4226702"/>
            <a:ext cx="1980220" cy="426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400" dirty="0" smtClean="0">
                <a:solidFill>
                  <a:srgbClr val="FF0000"/>
                </a:solidFill>
              </a:rPr>
              <a:t>Output</a:t>
            </a:r>
            <a:r>
              <a:rPr kumimoji="1" lang="en-US" altLang="ja-JP" sz="2400" dirty="0" smtClean="0">
                <a:solidFill>
                  <a:srgbClr val="FF0000"/>
                </a:solidFill>
              </a:rPr>
              <a:t> Strand</a:t>
            </a:r>
            <a:endParaRPr kumimoji="1" lang="ja-JP" altLang="en-US" sz="2400" dirty="0">
              <a:solidFill>
                <a:srgbClr val="FF0000"/>
              </a:solidFill>
            </a:endParaRPr>
          </a:p>
        </p:txBody>
      </p:sp>
      <p:sp>
        <p:nvSpPr>
          <p:cNvPr id="11" name="ホームベース 10"/>
          <p:cNvSpPr/>
          <p:nvPr/>
        </p:nvSpPr>
        <p:spPr>
          <a:xfrm>
            <a:off x="3275710" y="4393709"/>
            <a:ext cx="468052" cy="144016"/>
          </a:xfrm>
          <a:prstGeom prst="homePlat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5436096" y="2636912"/>
            <a:ext cx="16751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600" dirty="0" smtClean="0"/>
              <a:t>Waste</a:t>
            </a:r>
            <a:endParaRPr kumimoji="1" lang="ja-JP" altLang="en-US" sz="1600" dirty="0"/>
          </a:p>
        </p:txBody>
      </p:sp>
      <p:sp>
        <p:nvSpPr>
          <p:cNvPr id="16" name="ホームベース 15"/>
          <p:cNvSpPr/>
          <p:nvPr/>
        </p:nvSpPr>
        <p:spPr>
          <a:xfrm rot="10800000">
            <a:off x="5468092" y="2780244"/>
            <a:ext cx="468052" cy="72009"/>
          </a:xfrm>
          <a:prstGeom prst="homeP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5904148" y="4221088"/>
            <a:ext cx="1980220" cy="426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400" dirty="0" smtClean="0">
                <a:solidFill>
                  <a:srgbClr val="FF0000"/>
                </a:solidFill>
              </a:rPr>
              <a:t>Output</a:t>
            </a:r>
            <a:r>
              <a:rPr kumimoji="1" lang="en-US" altLang="ja-JP" sz="2400" dirty="0" smtClean="0">
                <a:solidFill>
                  <a:srgbClr val="FF0000"/>
                </a:solidFill>
              </a:rPr>
              <a:t> Strand</a:t>
            </a:r>
            <a:endParaRPr kumimoji="1" lang="ja-JP" altLang="en-US" sz="2400" dirty="0">
              <a:solidFill>
                <a:srgbClr val="FF0000"/>
              </a:solidFill>
            </a:endParaRPr>
          </a:p>
        </p:txBody>
      </p:sp>
      <p:sp>
        <p:nvSpPr>
          <p:cNvPr id="19" name="ホームベース 18"/>
          <p:cNvSpPr/>
          <p:nvPr/>
        </p:nvSpPr>
        <p:spPr>
          <a:xfrm rot="10800000">
            <a:off x="5489884" y="4388095"/>
            <a:ext cx="468052" cy="144016"/>
          </a:xfrm>
          <a:prstGeom prst="homePlat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1672692" y="2737056"/>
            <a:ext cx="16751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600" dirty="0" smtClean="0"/>
              <a:t>Anchor &amp; Output</a:t>
            </a:r>
            <a:endParaRPr kumimoji="1" lang="ja-JP" altLang="en-US" sz="1600" dirty="0"/>
          </a:p>
        </p:txBody>
      </p:sp>
      <p:sp>
        <p:nvSpPr>
          <p:cNvPr id="21" name="ホームベース 20"/>
          <p:cNvSpPr/>
          <p:nvPr/>
        </p:nvSpPr>
        <p:spPr>
          <a:xfrm>
            <a:off x="3269656" y="2887722"/>
            <a:ext cx="468052" cy="72009"/>
          </a:xfrm>
          <a:prstGeom prst="homeP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3" name="直線コネクタ 22"/>
          <p:cNvCxnSpPr/>
          <p:nvPr/>
        </p:nvCxnSpPr>
        <p:spPr>
          <a:xfrm>
            <a:off x="3740655" y="2915680"/>
            <a:ext cx="863661" cy="0"/>
          </a:xfrm>
          <a:prstGeom prst="line">
            <a:avLst/>
          </a:prstGeom>
          <a:ln w="28575">
            <a:solidFill>
              <a:srgbClr val="FFFF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コネクタ 25"/>
          <p:cNvCxnSpPr/>
          <p:nvPr/>
        </p:nvCxnSpPr>
        <p:spPr>
          <a:xfrm>
            <a:off x="4616307" y="2821243"/>
            <a:ext cx="863661" cy="0"/>
          </a:xfrm>
          <a:prstGeom prst="line">
            <a:avLst/>
          </a:prstGeom>
          <a:ln w="28575">
            <a:solidFill>
              <a:srgbClr val="FFFF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コネクタ 27"/>
          <p:cNvCxnSpPr/>
          <p:nvPr/>
        </p:nvCxnSpPr>
        <p:spPr>
          <a:xfrm>
            <a:off x="3721972" y="4486598"/>
            <a:ext cx="536265" cy="0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コネクタ 28"/>
          <p:cNvCxnSpPr/>
          <p:nvPr/>
        </p:nvCxnSpPr>
        <p:spPr>
          <a:xfrm>
            <a:off x="4615872" y="4466916"/>
            <a:ext cx="863661" cy="0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64355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/>
          <p:cNvGrpSpPr/>
          <p:nvPr/>
        </p:nvGrpSpPr>
        <p:grpSpPr>
          <a:xfrm>
            <a:off x="3707904" y="764704"/>
            <a:ext cx="1767303" cy="4559577"/>
            <a:chOff x="1998541" y="1665221"/>
            <a:chExt cx="1767303" cy="4559577"/>
          </a:xfrm>
        </p:grpSpPr>
        <p:pic>
          <p:nvPicPr>
            <p:cNvPr id="5" name="図 4" descr="C:\Users\俊輔\Google ドライブ\BIOMOD2014\実験\release 川上\0910\Bio-Rad 2014-09-10 19hr 45min1.tif"/>
            <p:cNvPicPr/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919" t="15305" r="43713" b="45663"/>
            <a:stretch/>
          </p:blipFill>
          <p:spPr bwMode="auto">
            <a:xfrm>
              <a:off x="2037652" y="1665221"/>
              <a:ext cx="1728192" cy="4559577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6" name="テキスト ボックス 5"/>
            <p:cNvSpPr txBox="1"/>
            <p:nvPr/>
          </p:nvSpPr>
          <p:spPr>
            <a:xfrm>
              <a:off x="1998541" y="1730571"/>
              <a:ext cx="54006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3600" b="1" dirty="0" smtClean="0">
                  <a:solidFill>
                    <a:srgbClr val="FFFF00"/>
                  </a:solidFill>
                </a:rPr>
                <a:t>1</a:t>
              </a:r>
              <a:endParaRPr kumimoji="1" lang="ja-JP" altLang="en-US" sz="3600" b="1" dirty="0">
                <a:solidFill>
                  <a:srgbClr val="FFFF00"/>
                </a:solidFill>
              </a:endParaRPr>
            </a:p>
          </p:txBody>
        </p:sp>
        <p:sp>
          <p:nvSpPr>
            <p:cNvPr id="7" name="テキスト ボックス 6"/>
            <p:cNvSpPr txBox="1"/>
            <p:nvPr/>
          </p:nvSpPr>
          <p:spPr>
            <a:xfrm>
              <a:off x="2419628" y="1730571"/>
              <a:ext cx="54006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3600" b="1" dirty="0" smtClean="0">
                  <a:solidFill>
                    <a:srgbClr val="FFFF00"/>
                  </a:solidFill>
                </a:rPr>
                <a:t>2</a:t>
              </a:r>
              <a:endParaRPr kumimoji="1" lang="ja-JP" altLang="en-US" sz="3600" b="1" dirty="0">
                <a:solidFill>
                  <a:srgbClr val="FFFF00"/>
                </a:solidFill>
              </a:endParaRPr>
            </a:p>
          </p:txBody>
        </p:sp>
        <p:sp>
          <p:nvSpPr>
            <p:cNvPr id="8" name="テキスト ボックス 7"/>
            <p:cNvSpPr txBox="1"/>
            <p:nvPr/>
          </p:nvSpPr>
          <p:spPr>
            <a:xfrm>
              <a:off x="2815672" y="1730571"/>
              <a:ext cx="54006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3600" b="1" dirty="0" smtClean="0">
                  <a:solidFill>
                    <a:srgbClr val="FFFF00"/>
                  </a:solidFill>
                </a:rPr>
                <a:t>3</a:t>
              </a:r>
              <a:endParaRPr kumimoji="1" lang="ja-JP" altLang="en-US" sz="3600" b="1" dirty="0">
                <a:solidFill>
                  <a:srgbClr val="FFFF00"/>
                </a:solidFill>
              </a:endParaRPr>
            </a:p>
          </p:txBody>
        </p:sp>
        <p:sp>
          <p:nvSpPr>
            <p:cNvPr id="9" name="テキスト ボックス 8"/>
            <p:cNvSpPr txBox="1"/>
            <p:nvPr/>
          </p:nvSpPr>
          <p:spPr>
            <a:xfrm>
              <a:off x="3211716" y="1730571"/>
              <a:ext cx="54006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3600" b="1" dirty="0" smtClean="0">
                  <a:solidFill>
                    <a:srgbClr val="FFFF00"/>
                  </a:solidFill>
                </a:rPr>
                <a:t>4</a:t>
              </a:r>
              <a:endParaRPr kumimoji="1" lang="ja-JP" altLang="en-US" sz="3600" b="1" dirty="0">
                <a:solidFill>
                  <a:srgbClr val="FFFF00"/>
                </a:solidFill>
              </a:endParaRPr>
            </a:p>
          </p:txBody>
        </p:sp>
      </p:grpSp>
      <p:sp>
        <p:nvSpPr>
          <p:cNvPr id="10" name="テキスト ボックス 9"/>
          <p:cNvSpPr txBox="1"/>
          <p:nvPr/>
        </p:nvSpPr>
        <p:spPr>
          <a:xfrm>
            <a:off x="1367644" y="4370718"/>
            <a:ext cx="1980220" cy="426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400" dirty="0" smtClean="0">
                <a:solidFill>
                  <a:srgbClr val="FF0000"/>
                </a:solidFill>
              </a:rPr>
              <a:t>Output</a:t>
            </a:r>
            <a:r>
              <a:rPr kumimoji="1" lang="en-US" altLang="ja-JP" sz="2400" dirty="0" smtClean="0">
                <a:solidFill>
                  <a:srgbClr val="FF0000"/>
                </a:solidFill>
              </a:rPr>
              <a:t> Strand</a:t>
            </a:r>
            <a:endParaRPr kumimoji="1" lang="ja-JP" altLang="en-US" sz="2400" dirty="0">
              <a:solidFill>
                <a:srgbClr val="FF0000"/>
              </a:solidFill>
            </a:endParaRPr>
          </a:p>
        </p:txBody>
      </p:sp>
      <p:sp>
        <p:nvSpPr>
          <p:cNvPr id="11" name="ホームベース 10"/>
          <p:cNvSpPr/>
          <p:nvPr/>
        </p:nvSpPr>
        <p:spPr>
          <a:xfrm>
            <a:off x="3275710" y="4537725"/>
            <a:ext cx="468052" cy="144016"/>
          </a:xfrm>
          <a:prstGeom prst="homePlat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5436096" y="2636912"/>
            <a:ext cx="16751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600" dirty="0" smtClean="0"/>
              <a:t>Waste</a:t>
            </a:r>
            <a:endParaRPr kumimoji="1" lang="ja-JP" altLang="en-US" sz="1600" dirty="0"/>
          </a:p>
        </p:txBody>
      </p:sp>
      <p:sp>
        <p:nvSpPr>
          <p:cNvPr id="16" name="ホームベース 15"/>
          <p:cNvSpPr/>
          <p:nvPr/>
        </p:nvSpPr>
        <p:spPr>
          <a:xfrm rot="10800000">
            <a:off x="5468092" y="2780244"/>
            <a:ext cx="468052" cy="72009"/>
          </a:xfrm>
          <a:prstGeom prst="homeP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5904148" y="4370718"/>
            <a:ext cx="1980220" cy="426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400" dirty="0" smtClean="0">
                <a:solidFill>
                  <a:srgbClr val="FF0000"/>
                </a:solidFill>
              </a:rPr>
              <a:t>Output</a:t>
            </a:r>
            <a:r>
              <a:rPr kumimoji="1" lang="en-US" altLang="ja-JP" sz="2400" dirty="0" smtClean="0">
                <a:solidFill>
                  <a:srgbClr val="FF0000"/>
                </a:solidFill>
              </a:rPr>
              <a:t> Strand</a:t>
            </a:r>
            <a:endParaRPr kumimoji="1" lang="ja-JP" altLang="en-US" sz="2400" dirty="0">
              <a:solidFill>
                <a:srgbClr val="FF0000"/>
              </a:solidFill>
            </a:endParaRPr>
          </a:p>
        </p:txBody>
      </p:sp>
      <p:sp>
        <p:nvSpPr>
          <p:cNvPr id="19" name="ホームベース 18"/>
          <p:cNvSpPr/>
          <p:nvPr/>
        </p:nvSpPr>
        <p:spPr>
          <a:xfrm rot="10800000">
            <a:off x="5489884" y="4537725"/>
            <a:ext cx="468052" cy="144016"/>
          </a:xfrm>
          <a:prstGeom prst="homePlat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1672692" y="2737056"/>
            <a:ext cx="16751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600" dirty="0" smtClean="0"/>
              <a:t>Anchor &amp; Output</a:t>
            </a:r>
            <a:endParaRPr kumimoji="1" lang="ja-JP" altLang="en-US" sz="1600" dirty="0"/>
          </a:p>
        </p:txBody>
      </p:sp>
      <p:sp>
        <p:nvSpPr>
          <p:cNvPr id="21" name="ホームベース 20"/>
          <p:cNvSpPr/>
          <p:nvPr/>
        </p:nvSpPr>
        <p:spPr>
          <a:xfrm>
            <a:off x="3269656" y="2887722"/>
            <a:ext cx="468052" cy="72009"/>
          </a:xfrm>
          <a:prstGeom prst="homeP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3" name="直線コネクタ 22"/>
          <p:cNvCxnSpPr/>
          <p:nvPr/>
        </p:nvCxnSpPr>
        <p:spPr>
          <a:xfrm>
            <a:off x="3740655" y="2915680"/>
            <a:ext cx="863661" cy="0"/>
          </a:xfrm>
          <a:prstGeom prst="line">
            <a:avLst/>
          </a:prstGeom>
          <a:ln w="28575">
            <a:solidFill>
              <a:srgbClr val="FFFF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コネクタ 25"/>
          <p:cNvCxnSpPr/>
          <p:nvPr/>
        </p:nvCxnSpPr>
        <p:spPr>
          <a:xfrm>
            <a:off x="4616307" y="2821243"/>
            <a:ext cx="863661" cy="0"/>
          </a:xfrm>
          <a:prstGeom prst="line">
            <a:avLst/>
          </a:prstGeom>
          <a:ln w="28575">
            <a:solidFill>
              <a:srgbClr val="FFFF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正方形/長方形 21"/>
          <p:cNvSpPr/>
          <p:nvPr/>
        </p:nvSpPr>
        <p:spPr>
          <a:xfrm>
            <a:off x="4601966" y="4469081"/>
            <a:ext cx="848198" cy="288032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3757303" y="4465248"/>
            <a:ext cx="526665" cy="288032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79087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/>
          <p:cNvGrpSpPr/>
          <p:nvPr/>
        </p:nvGrpSpPr>
        <p:grpSpPr>
          <a:xfrm>
            <a:off x="1367644" y="764704"/>
            <a:ext cx="6516724" cy="4559577"/>
            <a:chOff x="1367644" y="764704"/>
            <a:chExt cx="6516724" cy="4559577"/>
          </a:xfrm>
        </p:grpSpPr>
        <p:grpSp>
          <p:nvGrpSpPr>
            <p:cNvPr id="4" name="グループ化 3"/>
            <p:cNvGrpSpPr/>
            <p:nvPr/>
          </p:nvGrpSpPr>
          <p:grpSpPr>
            <a:xfrm>
              <a:off x="3707904" y="764704"/>
              <a:ext cx="1767303" cy="4559577"/>
              <a:chOff x="1998541" y="1665221"/>
              <a:chExt cx="1767303" cy="4559577"/>
            </a:xfrm>
          </p:grpSpPr>
          <p:pic>
            <p:nvPicPr>
              <p:cNvPr id="5" name="図 4" descr="C:\Users\俊輔\Google ドライブ\BIOMOD2014\実験\release 川上\0910\Bio-Rad 2014-09-10 19hr 45min1.tif"/>
              <p:cNvPicPr/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5919" t="15305" r="43713" b="45663"/>
              <a:stretch/>
            </p:blipFill>
            <p:spPr bwMode="auto">
              <a:xfrm>
                <a:off x="2037652" y="1665221"/>
                <a:ext cx="1728192" cy="4559577"/>
              </a:xfrm>
              <a:prstGeom prst="rect">
                <a:avLst/>
              </a:prstGeom>
              <a:noFill/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  <p:sp>
            <p:nvSpPr>
              <p:cNvPr id="6" name="テキスト ボックス 5"/>
              <p:cNvSpPr txBox="1"/>
              <p:nvPr/>
            </p:nvSpPr>
            <p:spPr>
              <a:xfrm>
                <a:off x="1998541" y="1730571"/>
                <a:ext cx="54006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JP" sz="3600" b="1" dirty="0" smtClean="0">
                    <a:solidFill>
                      <a:srgbClr val="FFFF00"/>
                    </a:solidFill>
                  </a:rPr>
                  <a:t>1</a:t>
                </a:r>
                <a:endParaRPr kumimoji="1" lang="ja-JP" altLang="en-US" sz="3600" b="1" dirty="0">
                  <a:solidFill>
                    <a:srgbClr val="FFFF00"/>
                  </a:solidFill>
                </a:endParaRPr>
              </a:p>
            </p:txBody>
          </p:sp>
          <p:sp>
            <p:nvSpPr>
              <p:cNvPr id="7" name="テキスト ボックス 6"/>
              <p:cNvSpPr txBox="1"/>
              <p:nvPr/>
            </p:nvSpPr>
            <p:spPr>
              <a:xfrm>
                <a:off x="2419628" y="1730571"/>
                <a:ext cx="54006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JP" sz="3600" b="1" dirty="0" smtClean="0">
                    <a:solidFill>
                      <a:srgbClr val="FFFF00"/>
                    </a:solidFill>
                  </a:rPr>
                  <a:t>2</a:t>
                </a:r>
                <a:endParaRPr kumimoji="1" lang="ja-JP" altLang="en-US" sz="3600" b="1" dirty="0">
                  <a:solidFill>
                    <a:srgbClr val="FFFF00"/>
                  </a:solidFill>
                </a:endParaRPr>
              </a:p>
            </p:txBody>
          </p:sp>
          <p:sp>
            <p:nvSpPr>
              <p:cNvPr id="8" name="テキスト ボックス 7"/>
              <p:cNvSpPr txBox="1"/>
              <p:nvPr/>
            </p:nvSpPr>
            <p:spPr>
              <a:xfrm>
                <a:off x="2815672" y="1730571"/>
                <a:ext cx="54006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JP" sz="3600" b="1" dirty="0" smtClean="0">
                    <a:solidFill>
                      <a:srgbClr val="FFFF00"/>
                    </a:solidFill>
                  </a:rPr>
                  <a:t>3</a:t>
                </a:r>
                <a:endParaRPr kumimoji="1" lang="ja-JP" altLang="en-US" sz="3600" b="1" dirty="0">
                  <a:solidFill>
                    <a:srgbClr val="FFFF00"/>
                  </a:solidFill>
                </a:endParaRPr>
              </a:p>
            </p:txBody>
          </p:sp>
          <p:sp>
            <p:nvSpPr>
              <p:cNvPr id="9" name="テキスト ボックス 8"/>
              <p:cNvSpPr txBox="1"/>
              <p:nvPr/>
            </p:nvSpPr>
            <p:spPr>
              <a:xfrm>
                <a:off x="3211716" y="1730571"/>
                <a:ext cx="54006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JP" sz="3600" b="1" dirty="0" smtClean="0">
                    <a:solidFill>
                      <a:srgbClr val="FFFF00"/>
                    </a:solidFill>
                  </a:rPr>
                  <a:t>4</a:t>
                </a:r>
                <a:endParaRPr kumimoji="1" lang="ja-JP" altLang="en-US" sz="3600" b="1" dirty="0">
                  <a:solidFill>
                    <a:srgbClr val="FFFF00"/>
                  </a:solidFill>
                </a:endParaRPr>
              </a:p>
            </p:txBody>
          </p:sp>
        </p:grpSp>
        <p:sp>
          <p:nvSpPr>
            <p:cNvPr id="10" name="テキスト ボックス 9"/>
            <p:cNvSpPr txBox="1"/>
            <p:nvPr/>
          </p:nvSpPr>
          <p:spPr>
            <a:xfrm>
              <a:off x="1367644" y="4370718"/>
              <a:ext cx="1980220" cy="426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400" dirty="0" smtClean="0">
                  <a:solidFill>
                    <a:srgbClr val="FF0000"/>
                  </a:solidFill>
                </a:rPr>
                <a:t>Output</a:t>
              </a:r>
              <a:r>
                <a:rPr kumimoji="1" lang="en-US" altLang="ja-JP" sz="2400" dirty="0" smtClean="0">
                  <a:solidFill>
                    <a:srgbClr val="FF0000"/>
                  </a:solidFill>
                </a:rPr>
                <a:t> Strand</a:t>
              </a:r>
              <a:endParaRPr kumimoji="1" lang="ja-JP" altLang="en-US" sz="2400" dirty="0">
                <a:solidFill>
                  <a:srgbClr val="FF0000"/>
                </a:solidFill>
              </a:endParaRPr>
            </a:p>
          </p:txBody>
        </p:sp>
        <p:sp>
          <p:nvSpPr>
            <p:cNvPr id="11" name="ホームベース 10"/>
            <p:cNvSpPr/>
            <p:nvPr/>
          </p:nvSpPr>
          <p:spPr>
            <a:xfrm>
              <a:off x="3275710" y="4537725"/>
              <a:ext cx="468052" cy="144016"/>
            </a:xfrm>
            <a:prstGeom prst="homePlat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テキスト ボックス 14"/>
            <p:cNvSpPr txBox="1"/>
            <p:nvPr/>
          </p:nvSpPr>
          <p:spPr>
            <a:xfrm>
              <a:off x="5436096" y="2707252"/>
              <a:ext cx="16751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600" dirty="0" smtClean="0"/>
                <a:t>Waste</a:t>
              </a:r>
              <a:endParaRPr kumimoji="1" lang="ja-JP" altLang="en-US" sz="1600" dirty="0"/>
            </a:p>
          </p:txBody>
        </p:sp>
        <p:sp>
          <p:nvSpPr>
            <p:cNvPr id="16" name="ホームベース 15"/>
            <p:cNvSpPr/>
            <p:nvPr/>
          </p:nvSpPr>
          <p:spPr>
            <a:xfrm rot="10800000">
              <a:off x="5468092" y="2850584"/>
              <a:ext cx="468052" cy="72009"/>
            </a:xfrm>
            <a:prstGeom prst="homePlat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" name="テキスト ボックス 17"/>
            <p:cNvSpPr txBox="1"/>
            <p:nvPr/>
          </p:nvSpPr>
          <p:spPr>
            <a:xfrm>
              <a:off x="5904148" y="4370718"/>
              <a:ext cx="1980220" cy="426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400" dirty="0" smtClean="0">
                  <a:solidFill>
                    <a:srgbClr val="FF0000"/>
                  </a:solidFill>
                </a:rPr>
                <a:t>Output</a:t>
              </a:r>
              <a:r>
                <a:rPr kumimoji="1" lang="en-US" altLang="ja-JP" sz="2400" dirty="0" smtClean="0">
                  <a:solidFill>
                    <a:srgbClr val="FF0000"/>
                  </a:solidFill>
                </a:rPr>
                <a:t> Strand</a:t>
              </a:r>
              <a:endParaRPr kumimoji="1" lang="ja-JP" altLang="en-US" sz="2400" dirty="0">
                <a:solidFill>
                  <a:srgbClr val="FF0000"/>
                </a:solidFill>
              </a:endParaRPr>
            </a:p>
          </p:txBody>
        </p:sp>
        <p:sp>
          <p:nvSpPr>
            <p:cNvPr id="19" name="ホームベース 18"/>
            <p:cNvSpPr/>
            <p:nvPr/>
          </p:nvSpPr>
          <p:spPr>
            <a:xfrm rot="10800000">
              <a:off x="5489884" y="4537725"/>
              <a:ext cx="468052" cy="144016"/>
            </a:xfrm>
            <a:prstGeom prst="homePlat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0" name="テキスト ボックス 19"/>
            <p:cNvSpPr txBox="1"/>
            <p:nvPr/>
          </p:nvSpPr>
          <p:spPr>
            <a:xfrm>
              <a:off x="1672692" y="2737056"/>
              <a:ext cx="16751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600" dirty="0" smtClean="0"/>
                <a:t>Anchor &amp; Output</a:t>
              </a:r>
              <a:endParaRPr kumimoji="1" lang="ja-JP" altLang="en-US" sz="1600" dirty="0"/>
            </a:p>
          </p:txBody>
        </p:sp>
        <p:sp>
          <p:nvSpPr>
            <p:cNvPr id="21" name="ホームベース 20"/>
            <p:cNvSpPr/>
            <p:nvPr/>
          </p:nvSpPr>
          <p:spPr>
            <a:xfrm>
              <a:off x="3269656" y="2887722"/>
              <a:ext cx="468052" cy="72009"/>
            </a:xfrm>
            <a:prstGeom prst="homePlat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23" name="直線コネクタ 22"/>
            <p:cNvCxnSpPr/>
            <p:nvPr/>
          </p:nvCxnSpPr>
          <p:spPr>
            <a:xfrm>
              <a:off x="3768765" y="2915680"/>
              <a:ext cx="443195" cy="0"/>
            </a:xfrm>
            <a:prstGeom prst="line">
              <a:avLst/>
            </a:prstGeom>
            <a:ln w="28575">
              <a:solidFill>
                <a:srgbClr val="FFFF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正方形/長方形 21"/>
            <p:cNvSpPr/>
            <p:nvPr/>
          </p:nvSpPr>
          <p:spPr>
            <a:xfrm>
              <a:off x="4601966" y="4469081"/>
              <a:ext cx="848198" cy="288032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" name="正方形/長方形 23"/>
            <p:cNvSpPr/>
            <p:nvPr/>
          </p:nvSpPr>
          <p:spPr>
            <a:xfrm>
              <a:off x="3757303" y="4465248"/>
              <a:ext cx="526665" cy="288032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5" name="正方形/長方形 24"/>
            <p:cNvSpPr/>
            <p:nvPr/>
          </p:nvSpPr>
          <p:spPr>
            <a:xfrm>
              <a:off x="4205439" y="2896429"/>
              <a:ext cx="395691" cy="216403"/>
            </a:xfrm>
            <a:prstGeom prst="rect">
              <a:avLst/>
            </a:prstGeom>
            <a:noFill/>
            <a:ln>
              <a:solidFill>
                <a:srgbClr val="FFFF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7" name="正方形/長方形 26"/>
            <p:cNvSpPr/>
            <p:nvPr/>
          </p:nvSpPr>
          <p:spPr>
            <a:xfrm>
              <a:off x="4614204" y="2770108"/>
              <a:ext cx="848198" cy="238043"/>
            </a:xfrm>
            <a:prstGeom prst="rect">
              <a:avLst/>
            </a:prstGeom>
            <a:noFill/>
            <a:ln>
              <a:solidFill>
                <a:srgbClr val="FFFF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064185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C:\Users\俊輔\Google ドライブ\BIOMOD2014\実験\release 川上\0910\Bio-Rad 2014-09-10 19hr 45min1.tif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919" t="15305" r="43713" b="45663"/>
          <a:stretch/>
        </p:blipFill>
        <p:spPr bwMode="auto">
          <a:xfrm>
            <a:off x="3707904" y="2189292"/>
            <a:ext cx="1728192" cy="455957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0" name="テキスト ボックス 9"/>
          <p:cNvSpPr txBox="1"/>
          <p:nvPr/>
        </p:nvSpPr>
        <p:spPr>
          <a:xfrm>
            <a:off x="1328533" y="5795306"/>
            <a:ext cx="1980220" cy="426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400" dirty="0" smtClean="0">
                <a:solidFill>
                  <a:srgbClr val="FF0000"/>
                </a:solidFill>
              </a:rPr>
              <a:t>Output</a:t>
            </a:r>
            <a:r>
              <a:rPr kumimoji="1" lang="en-US" altLang="ja-JP" sz="2400" dirty="0" smtClean="0">
                <a:solidFill>
                  <a:srgbClr val="FF0000"/>
                </a:solidFill>
              </a:rPr>
              <a:t> Strand</a:t>
            </a:r>
            <a:endParaRPr kumimoji="1" lang="ja-JP" altLang="en-US" sz="2400" dirty="0">
              <a:solidFill>
                <a:srgbClr val="FF0000"/>
              </a:solidFill>
            </a:endParaRPr>
          </a:p>
        </p:txBody>
      </p:sp>
      <p:sp>
        <p:nvSpPr>
          <p:cNvPr id="11" name="ホームベース 10"/>
          <p:cNvSpPr/>
          <p:nvPr/>
        </p:nvSpPr>
        <p:spPr>
          <a:xfrm>
            <a:off x="3236599" y="5962313"/>
            <a:ext cx="468052" cy="144016"/>
          </a:xfrm>
          <a:prstGeom prst="homePlat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5396985" y="4061500"/>
            <a:ext cx="16751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600" dirty="0" smtClean="0"/>
              <a:t>Waste</a:t>
            </a:r>
            <a:endParaRPr kumimoji="1" lang="ja-JP" altLang="en-US" sz="1600" dirty="0"/>
          </a:p>
        </p:txBody>
      </p:sp>
      <p:sp>
        <p:nvSpPr>
          <p:cNvPr id="16" name="ホームベース 15"/>
          <p:cNvSpPr/>
          <p:nvPr/>
        </p:nvSpPr>
        <p:spPr>
          <a:xfrm rot="10800000">
            <a:off x="5428981" y="4204832"/>
            <a:ext cx="468052" cy="72009"/>
          </a:xfrm>
          <a:prstGeom prst="homeP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5865037" y="5795306"/>
            <a:ext cx="1980220" cy="426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400" dirty="0" smtClean="0">
                <a:solidFill>
                  <a:srgbClr val="FF0000"/>
                </a:solidFill>
              </a:rPr>
              <a:t>Output</a:t>
            </a:r>
            <a:r>
              <a:rPr kumimoji="1" lang="en-US" altLang="ja-JP" sz="2400" dirty="0" smtClean="0">
                <a:solidFill>
                  <a:srgbClr val="FF0000"/>
                </a:solidFill>
              </a:rPr>
              <a:t> Strand</a:t>
            </a:r>
            <a:endParaRPr kumimoji="1" lang="ja-JP" altLang="en-US" sz="2400" dirty="0">
              <a:solidFill>
                <a:srgbClr val="FF0000"/>
              </a:solidFill>
            </a:endParaRPr>
          </a:p>
        </p:txBody>
      </p:sp>
      <p:sp>
        <p:nvSpPr>
          <p:cNvPr id="19" name="ホームベース 18"/>
          <p:cNvSpPr/>
          <p:nvPr/>
        </p:nvSpPr>
        <p:spPr>
          <a:xfrm rot="10800000">
            <a:off x="5450773" y="5962313"/>
            <a:ext cx="468052" cy="144016"/>
          </a:xfrm>
          <a:prstGeom prst="homePlat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1633581" y="4161644"/>
            <a:ext cx="16751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600" dirty="0" smtClean="0"/>
              <a:t>Anchor &amp; Output</a:t>
            </a:r>
            <a:endParaRPr kumimoji="1" lang="ja-JP" altLang="en-US" sz="1600" dirty="0"/>
          </a:p>
        </p:txBody>
      </p:sp>
      <p:sp>
        <p:nvSpPr>
          <p:cNvPr id="21" name="ホームベース 20"/>
          <p:cNvSpPr/>
          <p:nvPr/>
        </p:nvSpPr>
        <p:spPr>
          <a:xfrm>
            <a:off x="3230545" y="4312310"/>
            <a:ext cx="468052" cy="72009"/>
          </a:xfrm>
          <a:prstGeom prst="homeP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3" name="直線コネクタ 22"/>
          <p:cNvCxnSpPr/>
          <p:nvPr/>
        </p:nvCxnSpPr>
        <p:spPr>
          <a:xfrm>
            <a:off x="3701544" y="4340268"/>
            <a:ext cx="863661" cy="0"/>
          </a:xfrm>
          <a:prstGeom prst="line">
            <a:avLst/>
          </a:prstGeom>
          <a:ln w="28575">
            <a:solidFill>
              <a:srgbClr val="FFFF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コネクタ 25"/>
          <p:cNvCxnSpPr/>
          <p:nvPr/>
        </p:nvCxnSpPr>
        <p:spPr>
          <a:xfrm>
            <a:off x="4577196" y="4245831"/>
            <a:ext cx="863661" cy="0"/>
          </a:xfrm>
          <a:prstGeom prst="line">
            <a:avLst/>
          </a:prstGeom>
          <a:ln w="28575">
            <a:solidFill>
              <a:srgbClr val="FFFF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正方形/長方形 21"/>
          <p:cNvSpPr/>
          <p:nvPr/>
        </p:nvSpPr>
        <p:spPr>
          <a:xfrm>
            <a:off x="4562855" y="5893669"/>
            <a:ext cx="848198" cy="288032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3718192" y="5889836"/>
            <a:ext cx="526665" cy="288032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aphicFrame>
        <p:nvGraphicFramePr>
          <p:cNvPr id="25" name="表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8066675"/>
              </p:ext>
            </p:extLst>
          </p:nvPr>
        </p:nvGraphicFramePr>
        <p:xfrm>
          <a:off x="655432" y="-417228"/>
          <a:ext cx="4784054" cy="25958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025158"/>
                <a:gridCol w="390866"/>
                <a:gridCol w="456010"/>
                <a:gridCol w="456010"/>
                <a:gridCol w="45601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FF00"/>
                          </a:solidFill>
                        </a:rPr>
                        <a:t>Lane No.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FF00"/>
                          </a:solidFill>
                        </a:rPr>
                        <a:t>1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FF00"/>
                          </a:solidFill>
                        </a:rPr>
                        <a:t>2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FF00"/>
                          </a:solidFill>
                        </a:rPr>
                        <a:t>3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FF00"/>
                          </a:solidFill>
                        </a:rPr>
                        <a:t>4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Anchor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Output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Polymerase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err="1" smtClean="0"/>
                        <a:t>dNTP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Key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Reaction Temperature [</a:t>
                      </a:r>
                      <a:r>
                        <a:rPr kumimoji="1" lang="ja-JP" altLang="en-US" dirty="0" smtClean="0"/>
                        <a:t>℃</a:t>
                      </a:r>
                      <a:r>
                        <a:rPr kumimoji="1" lang="en-US" altLang="ja-JP" dirty="0" smtClean="0"/>
                        <a:t>]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37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37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65</a:t>
                      </a:r>
                      <a:endParaRPr kumimoji="1" lang="ja-JP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995055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C:\Users\俊輔\Google ドライブ\BIOMOD2014\実験\release 川上\0910\Bio-Rad 2014-09-10 19hr 45min1.tif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919" t="15305" r="43713" b="45663"/>
          <a:stretch/>
        </p:blipFill>
        <p:spPr bwMode="auto">
          <a:xfrm>
            <a:off x="3707904" y="2189292"/>
            <a:ext cx="1728192" cy="455957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0" name="テキスト ボックス 9"/>
          <p:cNvSpPr txBox="1"/>
          <p:nvPr/>
        </p:nvSpPr>
        <p:spPr>
          <a:xfrm>
            <a:off x="1328533" y="5795306"/>
            <a:ext cx="1980220" cy="426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400" dirty="0" smtClean="0">
                <a:solidFill>
                  <a:srgbClr val="FF0000"/>
                </a:solidFill>
              </a:rPr>
              <a:t>Output</a:t>
            </a:r>
            <a:r>
              <a:rPr kumimoji="1" lang="en-US" altLang="ja-JP" sz="2400" dirty="0" smtClean="0">
                <a:solidFill>
                  <a:srgbClr val="FF0000"/>
                </a:solidFill>
              </a:rPr>
              <a:t> Strand</a:t>
            </a:r>
            <a:endParaRPr kumimoji="1" lang="ja-JP" altLang="en-US" sz="2400" dirty="0">
              <a:solidFill>
                <a:srgbClr val="FF0000"/>
              </a:solidFill>
            </a:endParaRPr>
          </a:p>
        </p:txBody>
      </p:sp>
      <p:sp>
        <p:nvSpPr>
          <p:cNvPr id="11" name="ホームベース 10"/>
          <p:cNvSpPr/>
          <p:nvPr/>
        </p:nvSpPr>
        <p:spPr>
          <a:xfrm>
            <a:off x="3236599" y="5962313"/>
            <a:ext cx="468052" cy="144016"/>
          </a:xfrm>
          <a:prstGeom prst="homePlat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5396985" y="4061500"/>
            <a:ext cx="16751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600" dirty="0" smtClean="0"/>
              <a:t>Waste</a:t>
            </a:r>
            <a:endParaRPr kumimoji="1" lang="ja-JP" altLang="en-US" sz="1600" dirty="0"/>
          </a:p>
        </p:txBody>
      </p:sp>
      <p:sp>
        <p:nvSpPr>
          <p:cNvPr id="16" name="ホームベース 15"/>
          <p:cNvSpPr/>
          <p:nvPr/>
        </p:nvSpPr>
        <p:spPr>
          <a:xfrm rot="10800000">
            <a:off x="5428981" y="4204832"/>
            <a:ext cx="468052" cy="72009"/>
          </a:xfrm>
          <a:prstGeom prst="homeP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5865037" y="5795306"/>
            <a:ext cx="1980220" cy="426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400" dirty="0" smtClean="0">
                <a:solidFill>
                  <a:srgbClr val="FF0000"/>
                </a:solidFill>
              </a:rPr>
              <a:t>Output</a:t>
            </a:r>
            <a:r>
              <a:rPr kumimoji="1" lang="en-US" altLang="ja-JP" sz="2400" dirty="0" smtClean="0">
                <a:solidFill>
                  <a:srgbClr val="FF0000"/>
                </a:solidFill>
              </a:rPr>
              <a:t> Strand</a:t>
            </a:r>
            <a:endParaRPr kumimoji="1" lang="ja-JP" altLang="en-US" sz="2400" dirty="0">
              <a:solidFill>
                <a:srgbClr val="FF0000"/>
              </a:solidFill>
            </a:endParaRPr>
          </a:p>
        </p:txBody>
      </p:sp>
      <p:sp>
        <p:nvSpPr>
          <p:cNvPr id="19" name="ホームベース 18"/>
          <p:cNvSpPr/>
          <p:nvPr/>
        </p:nvSpPr>
        <p:spPr>
          <a:xfrm rot="10800000">
            <a:off x="5450773" y="5962313"/>
            <a:ext cx="468052" cy="144016"/>
          </a:xfrm>
          <a:prstGeom prst="homePlat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1633581" y="4161644"/>
            <a:ext cx="16751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600" dirty="0" smtClean="0"/>
              <a:t>Anchor &amp; Output</a:t>
            </a:r>
            <a:endParaRPr kumimoji="1" lang="ja-JP" altLang="en-US" sz="1600" dirty="0"/>
          </a:p>
        </p:txBody>
      </p:sp>
      <p:sp>
        <p:nvSpPr>
          <p:cNvPr id="21" name="ホームベース 20"/>
          <p:cNvSpPr/>
          <p:nvPr/>
        </p:nvSpPr>
        <p:spPr>
          <a:xfrm>
            <a:off x="3230545" y="4312310"/>
            <a:ext cx="468052" cy="72009"/>
          </a:xfrm>
          <a:prstGeom prst="homeP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3" name="直線コネクタ 22"/>
          <p:cNvCxnSpPr/>
          <p:nvPr/>
        </p:nvCxnSpPr>
        <p:spPr>
          <a:xfrm>
            <a:off x="3701544" y="4340268"/>
            <a:ext cx="863661" cy="0"/>
          </a:xfrm>
          <a:prstGeom prst="line">
            <a:avLst/>
          </a:prstGeom>
          <a:ln w="28575">
            <a:solidFill>
              <a:srgbClr val="FFFF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コネクタ 25"/>
          <p:cNvCxnSpPr/>
          <p:nvPr/>
        </p:nvCxnSpPr>
        <p:spPr>
          <a:xfrm>
            <a:off x="4577196" y="4245831"/>
            <a:ext cx="863661" cy="0"/>
          </a:xfrm>
          <a:prstGeom prst="line">
            <a:avLst/>
          </a:prstGeom>
          <a:ln w="28575">
            <a:solidFill>
              <a:srgbClr val="FFFF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正方形/長方形 21"/>
          <p:cNvSpPr/>
          <p:nvPr/>
        </p:nvSpPr>
        <p:spPr>
          <a:xfrm>
            <a:off x="4562855" y="5893669"/>
            <a:ext cx="848198" cy="288032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3718192" y="5889836"/>
            <a:ext cx="526665" cy="288032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101" y="-445364"/>
            <a:ext cx="4792663" cy="2725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28679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/>
          <p:cNvGrpSpPr/>
          <p:nvPr/>
        </p:nvGrpSpPr>
        <p:grpSpPr>
          <a:xfrm>
            <a:off x="652244" y="431503"/>
            <a:ext cx="6722370" cy="6096037"/>
            <a:chOff x="652244" y="-405645"/>
            <a:chExt cx="6722370" cy="6096037"/>
          </a:xfrm>
        </p:grpSpPr>
        <p:pic>
          <p:nvPicPr>
            <p:cNvPr id="6146" name="Picture 2" descr="C:\Users\俊輔\Google ドライブ\BIOMOD2014\実験\release\0930\Bio-Rad 2014-09-30 21hr 10min.tif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887" t="46144" r="31264" b="9380"/>
            <a:stretch/>
          </p:blipFill>
          <p:spPr bwMode="auto">
            <a:xfrm>
              <a:off x="3650184" y="2221276"/>
              <a:ext cx="1319049" cy="34691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テキスト ボックス 14"/>
            <p:cNvSpPr txBox="1"/>
            <p:nvPr/>
          </p:nvSpPr>
          <p:spPr>
            <a:xfrm>
              <a:off x="4945453" y="2953520"/>
              <a:ext cx="16751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600" dirty="0" smtClean="0"/>
                <a:t>Waste</a:t>
              </a:r>
              <a:endParaRPr kumimoji="1" lang="ja-JP" altLang="en-US" sz="1600" dirty="0"/>
            </a:p>
          </p:txBody>
        </p:sp>
        <p:sp>
          <p:nvSpPr>
            <p:cNvPr id="16" name="ホームベース 15"/>
            <p:cNvSpPr/>
            <p:nvPr/>
          </p:nvSpPr>
          <p:spPr>
            <a:xfrm rot="10800000">
              <a:off x="4977449" y="3096852"/>
              <a:ext cx="468052" cy="72009"/>
            </a:xfrm>
            <a:prstGeom prst="homePlat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" name="テキスト ボックス 17"/>
            <p:cNvSpPr txBox="1"/>
            <p:nvPr/>
          </p:nvSpPr>
          <p:spPr>
            <a:xfrm>
              <a:off x="5394394" y="4869160"/>
              <a:ext cx="1980220" cy="426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400" dirty="0" smtClean="0">
                  <a:solidFill>
                    <a:srgbClr val="FF0000"/>
                  </a:solidFill>
                </a:rPr>
                <a:t>Output</a:t>
              </a:r>
              <a:r>
                <a:rPr kumimoji="1" lang="en-US" altLang="ja-JP" sz="2400" dirty="0" smtClean="0">
                  <a:solidFill>
                    <a:srgbClr val="FF0000"/>
                  </a:solidFill>
                </a:rPr>
                <a:t> Strand</a:t>
              </a:r>
              <a:endParaRPr kumimoji="1" lang="ja-JP" altLang="en-US" sz="2400" dirty="0">
                <a:solidFill>
                  <a:srgbClr val="FF0000"/>
                </a:solidFill>
              </a:endParaRPr>
            </a:p>
          </p:txBody>
        </p:sp>
        <p:sp>
          <p:nvSpPr>
            <p:cNvPr id="19" name="ホームベース 18"/>
            <p:cNvSpPr/>
            <p:nvPr/>
          </p:nvSpPr>
          <p:spPr>
            <a:xfrm rot="10800000">
              <a:off x="4980130" y="5036167"/>
              <a:ext cx="468052" cy="144016"/>
            </a:xfrm>
            <a:prstGeom prst="homePlat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0" name="テキスト ボックス 19"/>
            <p:cNvSpPr txBox="1"/>
            <p:nvPr/>
          </p:nvSpPr>
          <p:spPr>
            <a:xfrm>
              <a:off x="1568368" y="3140968"/>
              <a:ext cx="16751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600" dirty="0" smtClean="0"/>
                <a:t>Output complex</a:t>
              </a:r>
              <a:endParaRPr kumimoji="1" lang="ja-JP" altLang="en-US" sz="1600" dirty="0"/>
            </a:p>
          </p:txBody>
        </p:sp>
        <p:sp>
          <p:nvSpPr>
            <p:cNvPr id="21" name="ホームベース 20"/>
            <p:cNvSpPr/>
            <p:nvPr/>
          </p:nvSpPr>
          <p:spPr>
            <a:xfrm>
              <a:off x="3165332" y="3291634"/>
              <a:ext cx="468052" cy="72009"/>
            </a:xfrm>
            <a:prstGeom prst="homePlat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23" name="直線コネクタ 22"/>
            <p:cNvCxnSpPr/>
            <p:nvPr/>
          </p:nvCxnSpPr>
          <p:spPr>
            <a:xfrm>
              <a:off x="3635896" y="3319592"/>
              <a:ext cx="443195" cy="0"/>
            </a:xfrm>
            <a:prstGeom prst="line">
              <a:avLst/>
            </a:prstGeom>
            <a:ln w="28575">
              <a:solidFill>
                <a:srgbClr val="FFFF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コネクタ 25"/>
            <p:cNvCxnSpPr/>
            <p:nvPr/>
          </p:nvCxnSpPr>
          <p:spPr>
            <a:xfrm>
              <a:off x="4125664" y="3137851"/>
              <a:ext cx="863661" cy="0"/>
            </a:xfrm>
            <a:prstGeom prst="line">
              <a:avLst/>
            </a:prstGeom>
            <a:ln w="28575">
              <a:solidFill>
                <a:srgbClr val="FFFF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正方形/長方形 21"/>
            <p:cNvSpPr/>
            <p:nvPr/>
          </p:nvSpPr>
          <p:spPr>
            <a:xfrm>
              <a:off x="4092212" y="4967523"/>
              <a:ext cx="848198" cy="288032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7170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244" y="-405645"/>
              <a:ext cx="4333875" cy="27257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979318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俊輔\Google ドライブ\BIOMOD2014\実験\release\0930\Bio-Rad 2014-09-30 21hr 10min.tif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87" t="46144" r="31264" b="9380"/>
          <a:stretch/>
        </p:blipFill>
        <p:spPr bwMode="auto">
          <a:xfrm>
            <a:off x="3650184" y="2221276"/>
            <a:ext cx="1319049" cy="3469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テキスト ボックス 14"/>
          <p:cNvSpPr txBox="1"/>
          <p:nvPr/>
        </p:nvSpPr>
        <p:spPr>
          <a:xfrm>
            <a:off x="4945453" y="2953520"/>
            <a:ext cx="16751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600" dirty="0" smtClean="0"/>
              <a:t>Waste</a:t>
            </a:r>
            <a:endParaRPr kumimoji="1" lang="ja-JP" altLang="en-US" sz="1600" dirty="0"/>
          </a:p>
        </p:txBody>
      </p:sp>
      <p:sp>
        <p:nvSpPr>
          <p:cNvPr id="16" name="ホームベース 15"/>
          <p:cNvSpPr/>
          <p:nvPr/>
        </p:nvSpPr>
        <p:spPr>
          <a:xfrm rot="10800000">
            <a:off x="4977449" y="3096852"/>
            <a:ext cx="468052" cy="72009"/>
          </a:xfrm>
          <a:prstGeom prst="homeP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5394394" y="4869160"/>
            <a:ext cx="1980220" cy="426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400" dirty="0" smtClean="0">
                <a:solidFill>
                  <a:srgbClr val="FF0000"/>
                </a:solidFill>
              </a:rPr>
              <a:t>Output</a:t>
            </a:r>
            <a:r>
              <a:rPr kumimoji="1" lang="en-US" altLang="ja-JP" sz="2400" dirty="0" smtClean="0">
                <a:solidFill>
                  <a:srgbClr val="FF0000"/>
                </a:solidFill>
              </a:rPr>
              <a:t> Strand</a:t>
            </a:r>
            <a:endParaRPr kumimoji="1" lang="ja-JP" altLang="en-US" sz="2400" dirty="0">
              <a:solidFill>
                <a:srgbClr val="FF0000"/>
              </a:solidFill>
            </a:endParaRPr>
          </a:p>
        </p:txBody>
      </p:sp>
      <p:sp>
        <p:nvSpPr>
          <p:cNvPr id="19" name="ホームベース 18"/>
          <p:cNvSpPr/>
          <p:nvPr/>
        </p:nvSpPr>
        <p:spPr>
          <a:xfrm rot="10800000">
            <a:off x="4980130" y="5036167"/>
            <a:ext cx="468052" cy="144016"/>
          </a:xfrm>
          <a:prstGeom prst="homePlat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1568368" y="3140968"/>
            <a:ext cx="16751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 smtClean="0"/>
              <a:t>Output complex</a:t>
            </a:r>
            <a:endParaRPr kumimoji="1" lang="ja-JP" altLang="en-US" sz="1600" dirty="0"/>
          </a:p>
        </p:txBody>
      </p:sp>
      <p:sp>
        <p:nvSpPr>
          <p:cNvPr id="21" name="ホームベース 20"/>
          <p:cNvSpPr/>
          <p:nvPr/>
        </p:nvSpPr>
        <p:spPr>
          <a:xfrm>
            <a:off x="3165332" y="3291634"/>
            <a:ext cx="468052" cy="72009"/>
          </a:xfrm>
          <a:prstGeom prst="homeP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3" name="直線コネクタ 22"/>
          <p:cNvCxnSpPr/>
          <p:nvPr/>
        </p:nvCxnSpPr>
        <p:spPr>
          <a:xfrm>
            <a:off x="3635896" y="3319592"/>
            <a:ext cx="443195" cy="0"/>
          </a:xfrm>
          <a:prstGeom prst="line">
            <a:avLst/>
          </a:prstGeom>
          <a:ln w="28575">
            <a:solidFill>
              <a:srgbClr val="FFFF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コネクタ 25"/>
          <p:cNvCxnSpPr/>
          <p:nvPr/>
        </p:nvCxnSpPr>
        <p:spPr>
          <a:xfrm>
            <a:off x="4125664" y="3137851"/>
            <a:ext cx="863661" cy="0"/>
          </a:xfrm>
          <a:prstGeom prst="line">
            <a:avLst/>
          </a:prstGeom>
          <a:ln w="28575">
            <a:solidFill>
              <a:srgbClr val="FFFF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正方形/長方形 21"/>
          <p:cNvSpPr/>
          <p:nvPr/>
        </p:nvSpPr>
        <p:spPr>
          <a:xfrm>
            <a:off x="4092212" y="4967523"/>
            <a:ext cx="848198" cy="288032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aphicFrame>
        <p:nvGraphicFramePr>
          <p:cNvPr id="25" name="表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5617552"/>
              </p:ext>
            </p:extLst>
          </p:nvPr>
        </p:nvGraphicFramePr>
        <p:xfrm>
          <a:off x="641189" y="701949"/>
          <a:ext cx="4328044" cy="14833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980464"/>
                <a:gridCol w="435560"/>
                <a:gridCol w="456010"/>
                <a:gridCol w="45601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FF00"/>
                          </a:solidFill>
                        </a:rPr>
                        <a:t>Lane No.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FF00"/>
                          </a:solidFill>
                        </a:rPr>
                        <a:t>1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FF00"/>
                          </a:solidFill>
                        </a:rPr>
                        <a:t>2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FF00"/>
                          </a:solidFill>
                        </a:rPr>
                        <a:t>3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err="1" smtClean="0"/>
                        <a:t>dNTP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Reaction Temperature [</a:t>
                      </a:r>
                      <a:r>
                        <a:rPr kumimoji="1" lang="ja-JP" altLang="en-US" dirty="0" smtClean="0"/>
                        <a:t>℃</a:t>
                      </a:r>
                      <a:r>
                        <a:rPr kumimoji="1" lang="en-US" altLang="ja-JP" dirty="0" smtClean="0"/>
                        <a:t>]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45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45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37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ja-JP" dirty="0" smtClean="0"/>
                        <a:t>Signal</a:t>
                      </a:r>
                      <a:endParaRPr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dirty="0" smtClean="0"/>
                        <a:t>+</a:t>
                      </a:r>
                      <a:endParaRPr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dirty="0" smtClean="0"/>
                        <a:t>+</a:t>
                      </a:r>
                      <a:endParaRPr lang="ja-JP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4269995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/>
          <p:cNvGrpSpPr/>
          <p:nvPr/>
        </p:nvGrpSpPr>
        <p:grpSpPr>
          <a:xfrm>
            <a:off x="655885" y="678408"/>
            <a:ext cx="6718729" cy="5011984"/>
            <a:chOff x="655885" y="678408"/>
            <a:chExt cx="6718729" cy="5011984"/>
          </a:xfrm>
        </p:grpSpPr>
        <p:pic>
          <p:nvPicPr>
            <p:cNvPr id="6146" name="Picture 2" descr="C:\Users\俊輔\Google ドライブ\BIOMOD2014\実験\release\0930\Bio-Rad 2014-09-30 21hr 10min.tif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887" t="46144" r="31264" b="9380"/>
            <a:stretch/>
          </p:blipFill>
          <p:spPr bwMode="auto">
            <a:xfrm>
              <a:off x="3650184" y="2221276"/>
              <a:ext cx="1319049" cy="34691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テキスト ボックス 14"/>
            <p:cNvSpPr txBox="1"/>
            <p:nvPr/>
          </p:nvSpPr>
          <p:spPr>
            <a:xfrm>
              <a:off x="4945453" y="2953520"/>
              <a:ext cx="16751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600" dirty="0" smtClean="0"/>
                <a:t>Waste</a:t>
              </a:r>
              <a:endParaRPr kumimoji="1" lang="ja-JP" altLang="en-US" sz="1600" dirty="0"/>
            </a:p>
          </p:txBody>
        </p:sp>
        <p:sp>
          <p:nvSpPr>
            <p:cNvPr id="16" name="ホームベース 15"/>
            <p:cNvSpPr/>
            <p:nvPr/>
          </p:nvSpPr>
          <p:spPr>
            <a:xfrm rot="10800000">
              <a:off x="4977449" y="3096852"/>
              <a:ext cx="468052" cy="72009"/>
            </a:xfrm>
            <a:prstGeom prst="homePlat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" name="テキスト ボックス 17"/>
            <p:cNvSpPr txBox="1"/>
            <p:nvPr/>
          </p:nvSpPr>
          <p:spPr>
            <a:xfrm>
              <a:off x="5394394" y="4869160"/>
              <a:ext cx="19802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400" dirty="0" smtClean="0">
                  <a:solidFill>
                    <a:srgbClr val="DB0015"/>
                  </a:solidFill>
                </a:rPr>
                <a:t>Output</a:t>
              </a:r>
              <a:r>
                <a:rPr kumimoji="1" lang="en-US" altLang="ja-JP" sz="2400" dirty="0" smtClean="0">
                  <a:solidFill>
                    <a:srgbClr val="DB0015"/>
                  </a:solidFill>
                </a:rPr>
                <a:t> Strand</a:t>
              </a:r>
              <a:endParaRPr kumimoji="1" lang="ja-JP" altLang="en-US" sz="2400" dirty="0">
                <a:solidFill>
                  <a:srgbClr val="DB0015"/>
                </a:solidFill>
              </a:endParaRPr>
            </a:p>
          </p:txBody>
        </p:sp>
        <p:sp>
          <p:nvSpPr>
            <p:cNvPr id="19" name="ホームベース 18"/>
            <p:cNvSpPr/>
            <p:nvPr/>
          </p:nvSpPr>
          <p:spPr>
            <a:xfrm rot="10800000">
              <a:off x="4980130" y="5036167"/>
              <a:ext cx="468052" cy="144016"/>
            </a:xfrm>
            <a:prstGeom prst="homePlate">
              <a:avLst/>
            </a:prstGeom>
            <a:solidFill>
              <a:srgbClr val="DB00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0" name="テキスト ボックス 19"/>
            <p:cNvSpPr txBox="1"/>
            <p:nvPr/>
          </p:nvSpPr>
          <p:spPr>
            <a:xfrm>
              <a:off x="1568368" y="3140968"/>
              <a:ext cx="16751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600" dirty="0" smtClean="0"/>
                <a:t>Output complex</a:t>
              </a:r>
              <a:endParaRPr kumimoji="1" lang="ja-JP" altLang="en-US" sz="1600" dirty="0"/>
            </a:p>
          </p:txBody>
        </p:sp>
        <p:sp>
          <p:nvSpPr>
            <p:cNvPr id="21" name="ホームベース 20"/>
            <p:cNvSpPr/>
            <p:nvPr/>
          </p:nvSpPr>
          <p:spPr>
            <a:xfrm>
              <a:off x="3165332" y="3291634"/>
              <a:ext cx="468052" cy="72009"/>
            </a:xfrm>
            <a:prstGeom prst="homePlat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23" name="直線コネクタ 22"/>
            <p:cNvCxnSpPr/>
            <p:nvPr/>
          </p:nvCxnSpPr>
          <p:spPr>
            <a:xfrm>
              <a:off x="3635896" y="3319592"/>
              <a:ext cx="443195" cy="0"/>
            </a:xfrm>
            <a:prstGeom prst="line">
              <a:avLst/>
            </a:prstGeom>
            <a:ln w="28575">
              <a:solidFill>
                <a:srgbClr val="FFFF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コネクタ 25"/>
            <p:cNvCxnSpPr/>
            <p:nvPr/>
          </p:nvCxnSpPr>
          <p:spPr>
            <a:xfrm>
              <a:off x="4125664" y="3137851"/>
              <a:ext cx="863661" cy="0"/>
            </a:xfrm>
            <a:prstGeom prst="line">
              <a:avLst/>
            </a:prstGeom>
            <a:ln w="28575">
              <a:solidFill>
                <a:srgbClr val="FFFF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正方形/長方形 21"/>
            <p:cNvSpPr/>
            <p:nvPr/>
          </p:nvSpPr>
          <p:spPr>
            <a:xfrm>
              <a:off x="4092212" y="4967523"/>
              <a:ext cx="848198" cy="288032"/>
            </a:xfrm>
            <a:prstGeom prst="rect">
              <a:avLst/>
            </a:prstGeom>
            <a:noFill/>
            <a:ln>
              <a:solidFill>
                <a:srgbClr val="DB0015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2051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5885" y="678408"/>
              <a:ext cx="4333875" cy="16097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71829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グループ化 2"/>
          <p:cNvGrpSpPr/>
          <p:nvPr/>
        </p:nvGrpSpPr>
        <p:grpSpPr>
          <a:xfrm>
            <a:off x="770591" y="1374910"/>
            <a:ext cx="7223391" cy="3084479"/>
            <a:chOff x="770591" y="1374910"/>
            <a:chExt cx="7223391" cy="3084479"/>
          </a:xfrm>
        </p:grpSpPr>
        <p:pic>
          <p:nvPicPr>
            <p:cNvPr id="11" name="図 10" descr="C:\Users\俊輔\Google ドライブ\BIOMOD2014\実験\update\0916\Bio-Rad 2014-09-16 21hr 51min03.tif"/>
            <p:cNvPicPr/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457" t="48886" r="45754" b="34051"/>
            <a:stretch/>
          </p:blipFill>
          <p:spPr bwMode="auto">
            <a:xfrm>
              <a:off x="3910139" y="2821871"/>
              <a:ext cx="878354" cy="1637518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22" name="テキスト ボックス 21"/>
            <p:cNvSpPr txBox="1"/>
            <p:nvPr/>
          </p:nvSpPr>
          <p:spPr>
            <a:xfrm>
              <a:off x="5333406" y="3039718"/>
              <a:ext cx="266057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400" dirty="0" smtClean="0">
                  <a:solidFill>
                    <a:srgbClr val="DB0015"/>
                  </a:solidFill>
                </a:rPr>
                <a:t>Updated</a:t>
              </a:r>
              <a:r>
                <a:rPr kumimoji="1" lang="en-US" altLang="ja-JP" sz="2400" dirty="0" smtClean="0">
                  <a:solidFill>
                    <a:srgbClr val="DB0015"/>
                  </a:solidFill>
                </a:rPr>
                <a:t> Complex</a:t>
              </a:r>
              <a:endParaRPr kumimoji="1" lang="ja-JP" altLang="en-US" sz="2400" dirty="0">
                <a:solidFill>
                  <a:srgbClr val="DB0015"/>
                </a:solidFill>
              </a:endParaRPr>
            </a:p>
          </p:txBody>
        </p:sp>
        <p:sp>
          <p:nvSpPr>
            <p:cNvPr id="23" name="ホームベース 22"/>
            <p:cNvSpPr/>
            <p:nvPr/>
          </p:nvSpPr>
          <p:spPr>
            <a:xfrm rot="10800000">
              <a:off x="4810992" y="3166278"/>
              <a:ext cx="628864" cy="193496"/>
            </a:xfrm>
            <a:prstGeom prst="homePlate">
              <a:avLst/>
            </a:prstGeom>
            <a:solidFill>
              <a:srgbClr val="DB00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" name="テキスト ボックス 23"/>
            <p:cNvSpPr txBox="1"/>
            <p:nvPr/>
          </p:nvSpPr>
          <p:spPr>
            <a:xfrm>
              <a:off x="5220072" y="3634076"/>
              <a:ext cx="15018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400" dirty="0" smtClean="0"/>
                <a:t>Waste</a:t>
              </a:r>
              <a:endParaRPr kumimoji="1" lang="ja-JP" altLang="en-US" sz="2400" dirty="0"/>
            </a:p>
          </p:txBody>
        </p:sp>
        <p:sp>
          <p:nvSpPr>
            <p:cNvPr id="25" name="ホームベース 24"/>
            <p:cNvSpPr/>
            <p:nvPr/>
          </p:nvSpPr>
          <p:spPr>
            <a:xfrm rot="10800000">
              <a:off x="4808750" y="3768161"/>
              <a:ext cx="628864" cy="193496"/>
            </a:xfrm>
            <a:prstGeom prst="homePlat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" name="正方形/長方形 27"/>
            <p:cNvSpPr/>
            <p:nvPr/>
          </p:nvSpPr>
          <p:spPr>
            <a:xfrm>
              <a:off x="4260641" y="3721422"/>
              <a:ext cx="519215" cy="319829"/>
            </a:xfrm>
            <a:prstGeom prst="rect">
              <a:avLst/>
            </a:prstGeom>
            <a:noFill/>
            <a:ln>
              <a:solidFill>
                <a:srgbClr val="FFFF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4" name="正方形/長方形 33"/>
            <p:cNvSpPr/>
            <p:nvPr/>
          </p:nvSpPr>
          <p:spPr>
            <a:xfrm>
              <a:off x="4269277" y="3115426"/>
              <a:ext cx="510579" cy="290754"/>
            </a:xfrm>
            <a:prstGeom prst="rect">
              <a:avLst/>
            </a:prstGeom>
            <a:noFill/>
            <a:ln>
              <a:solidFill>
                <a:srgbClr val="DB0015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4098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0591" y="1374910"/>
              <a:ext cx="4041650" cy="15178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78265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グループ化 11"/>
          <p:cNvGrpSpPr/>
          <p:nvPr/>
        </p:nvGrpSpPr>
        <p:grpSpPr>
          <a:xfrm>
            <a:off x="899591" y="980728"/>
            <a:ext cx="7718213" cy="4311188"/>
            <a:chOff x="899591" y="980728"/>
            <a:chExt cx="7718213" cy="4311188"/>
          </a:xfrm>
        </p:grpSpPr>
        <p:pic>
          <p:nvPicPr>
            <p:cNvPr id="4" name="Picture 2" descr="C:\Users\俊輔\Desktop\Figure2_fusen-04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9591" y="980728"/>
              <a:ext cx="7704857" cy="34190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円/楕円 4"/>
            <p:cNvSpPr/>
            <p:nvPr/>
          </p:nvSpPr>
          <p:spPr>
            <a:xfrm>
              <a:off x="6012160" y="3356992"/>
              <a:ext cx="2232248" cy="122413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7" name="直線コネクタ 6"/>
            <p:cNvCxnSpPr>
              <a:stCxn id="5" idx="4"/>
              <a:endCxn id="10" idx="0"/>
            </p:cNvCxnSpPr>
            <p:nvPr/>
          </p:nvCxnSpPr>
          <p:spPr>
            <a:xfrm>
              <a:off x="7128284" y="4581128"/>
              <a:ext cx="445404" cy="341456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テキスト ボックス 9"/>
            <p:cNvSpPr txBox="1"/>
            <p:nvPr/>
          </p:nvSpPr>
          <p:spPr>
            <a:xfrm>
              <a:off x="6529572" y="4922584"/>
              <a:ext cx="20882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dirty="0" smtClean="0"/>
                <a:t>Waste</a:t>
              </a:r>
              <a:endParaRPr kumimoji="1" lang="ja-JP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559065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グループ化 9"/>
          <p:cNvGrpSpPr/>
          <p:nvPr/>
        </p:nvGrpSpPr>
        <p:grpSpPr>
          <a:xfrm>
            <a:off x="3720436" y="908720"/>
            <a:ext cx="1329055" cy="4636503"/>
            <a:chOff x="4509431" y="1588296"/>
            <a:chExt cx="1329055" cy="4636503"/>
          </a:xfrm>
        </p:grpSpPr>
        <p:pic>
          <p:nvPicPr>
            <p:cNvPr id="11" name="図 10" descr="C:\Users\俊輔\Google ドライブ\BIOMOD2014\実験\update\0916\Bio-Rad 2014-09-16 21hr 51min03.tif"/>
            <p:cNvPicPr/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457" t="2640" r="41656" b="34051"/>
            <a:stretch/>
          </p:blipFill>
          <p:spPr bwMode="auto">
            <a:xfrm>
              <a:off x="4661646" y="1702549"/>
              <a:ext cx="1048413" cy="4522250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12" name="テキスト ボックス 11"/>
            <p:cNvSpPr txBox="1"/>
            <p:nvPr/>
          </p:nvSpPr>
          <p:spPr>
            <a:xfrm>
              <a:off x="4509431" y="1588296"/>
              <a:ext cx="54006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3200" b="1" dirty="0" smtClean="0">
                  <a:solidFill>
                    <a:srgbClr val="FFFF00"/>
                  </a:solidFill>
                </a:rPr>
                <a:t>1</a:t>
              </a:r>
              <a:endParaRPr kumimoji="1" lang="ja-JP" altLang="en-US" sz="3200" b="1" dirty="0">
                <a:solidFill>
                  <a:srgbClr val="FFFF00"/>
                </a:solidFill>
              </a:endParaRPr>
            </a:p>
          </p:txBody>
        </p:sp>
        <p:sp>
          <p:nvSpPr>
            <p:cNvPr id="13" name="テキスト ボックス 12"/>
            <p:cNvSpPr txBox="1"/>
            <p:nvPr/>
          </p:nvSpPr>
          <p:spPr>
            <a:xfrm>
              <a:off x="4902382" y="1588296"/>
              <a:ext cx="54006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3200" b="1" dirty="0" smtClean="0">
                  <a:solidFill>
                    <a:srgbClr val="FFFF00"/>
                  </a:solidFill>
                </a:rPr>
                <a:t>2</a:t>
              </a:r>
              <a:endParaRPr kumimoji="1" lang="ja-JP" altLang="en-US" sz="3200" b="1" dirty="0">
                <a:solidFill>
                  <a:srgbClr val="FFFF00"/>
                </a:solidFill>
              </a:endParaRPr>
            </a:p>
          </p:txBody>
        </p:sp>
        <p:sp>
          <p:nvSpPr>
            <p:cNvPr id="14" name="テキスト ボックス 13"/>
            <p:cNvSpPr txBox="1"/>
            <p:nvPr/>
          </p:nvSpPr>
          <p:spPr>
            <a:xfrm>
              <a:off x="5298426" y="1588296"/>
              <a:ext cx="54006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3200" b="1" dirty="0" smtClean="0">
                  <a:solidFill>
                    <a:srgbClr val="FFFF00"/>
                  </a:solidFill>
                </a:rPr>
                <a:t>3</a:t>
              </a:r>
              <a:endParaRPr kumimoji="1" lang="ja-JP" altLang="en-US" sz="3200" b="1" dirty="0">
                <a:solidFill>
                  <a:srgbClr val="FFFF00"/>
                </a:solidFill>
              </a:endParaRPr>
            </a:p>
          </p:txBody>
        </p:sp>
      </p:grpSp>
      <p:cxnSp>
        <p:nvCxnSpPr>
          <p:cNvPr id="17" name="直線コネクタ 16"/>
          <p:cNvCxnSpPr/>
          <p:nvPr/>
        </p:nvCxnSpPr>
        <p:spPr>
          <a:xfrm>
            <a:off x="4154020" y="4579460"/>
            <a:ext cx="785146" cy="0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コネクタ 18"/>
          <p:cNvCxnSpPr/>
          <p:nvPr/>
        </p:nvCxnSpPr>
        <p:spPr>
          <a:xfrm>
            <a:off x="3884364" y="3371060"/>
            <a:ext cx="648881" cy="0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コネクタ 19"/>
          <p:cNvCxnSpPr/>
          <p:nvPr/>
        </p:nvCxnSpPr>
        <p:spPr>
          <a:xfrm>
            <a:off x="4499992" y="3442881"/>
            <a:ext cx="443195" cy="0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コネクタ 20"/>
          <p:cNvCxnSpPr/>
          <p:nvPr/>
        </p:nvCxnSpPr>
        <p:spPr>
          <a:xfrm>
            <a:off x="4154020" y="5028912"/>
            <a:ext cx="785146" cy="0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テキスト ボックス 21"/>
          <p:cNvSpPr txBox="1"/>
          <p:nvPr/>
        </p:nvSpPr>
        <p:spPr>
          <a:xfrm>
            <a:off x="5182021" y="4349368"/>
            <a:ext cx="19802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 smtClean="0">
                <a:solidFill>
                  <a:srgbClr val="FF0000"/>
                </a:solidFill>
              </a:rPr>
              <a:t>Fragment 2</a:t>
            </a:r>
            <a:endParaRPr kumimoji="1" lang="ja-JP" altLang="en-US" sz="2400" dirty="0">
              <a:solidFill>
                <a:srgbClr val="FF0000"/>
              </a:solidFill>
            </a:endParaRPr>
          </a:p>
        </p:txBody>
      </p:sp>
      <p:sp>
        <p:nvSpPr>
          <p:cNvPr id="23" name="ホームベース 22"/>
          <p:cNvSpPr/>
          <p:nvPr/>
        </p:nvSpPr>
        <p:spPr>
          <a:xfrm rot="10800000">
            <a:off x="4947777" y="4516375"/>
            <a:ext cx="468052" cy="144016"/>
          </a:xfrm>
          <a:prstGeom prst="homePlat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5180353" y="4797339"/>
            <a:ext cx="19802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 smtClean="0">
                <a:solidFill>
                  <a:srgbClr val="FF0000"/>
                </a:solidFill>
              </a:rPr>
              <a:t>Fragment 3</a:t>
            </a:r>
            <a:endParaRPr kumimoji="1" lang="ja-JP" altLang="en-US" sz="2400" dirty="0">
              <a:solidFill>
                <a:srgbClr val="FF0000"/>
              </a:solidFill>
            </a:endParaRPr>
          </a:p>
        </p:txBody>
      </p:sp>
      <p:sp>
        <p:nvSpPr>
          <p:cNvPr id="25" name="ホームベース 24"/>
          <p:cNvSpPr/>
          <p:nvPr/>
        </p:nvSpPr>
        <p:spPr>
          <a:xfrm rot="10800000">
            <a:off x="4946109" y="4964346"/>
            <a:ext cx="468052" cy="144016"/>
          </a:xfrm>
          <a:prstGeom prst="homePlat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ホームベース 28"/>
          <p:cNvSpPr/>
          <p:nvPr/>
        </p:nvSpPr>
        <p:spPr>
          <a:xfrm rot="10800000">
            <a:off x="4965560" y="3379983"/>
            <a:ext cx="468052" cy="144016"/>
          </a:xfrm>
          <a:prstGeom prst="homePlat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テキスト ボックス 29"/>
          <p:cNvSpPr txBox="1"/>
          <p:nvPr/>
        </p:nvSpPr>
        <p:spPr>
          <a:xfrm>
            <a:off x="1447520" y="3125232"/>
            <a:ext cx="19802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400" dirty="0">
                <a:solidFill>
                  <a:srgbClr val="FF0000"/>
                </a:solidFill>
              </a:rPr>
              <a:t>Fragment </a:t>
            </a:r>
            <a:r>
              <a:rPr lang="en-US" altLang="ja-JP" sz="2400" dirty="0" smtClean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31" name="ホームベース 30"/>
          <p:cNvSpPr/>
          <p:nvPr/>
        </p:nvSpPr>
        <p:spPr>
          <a:xfrm>
            <a:off x="3355732" y="3292239"/>
            <a:ext cx="468052" cy="144016"/>
          </a:xfrm>
          <a:prstGeom prst="homePlat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テキスト ボックス 25"/>
          <p:cNvSpPr txBox="1"/>
          <p:nvPr/>
        </p:nvSpPr>
        <p:spPr>
          <a:xfrm>
            <a:off x="5364088" y="2852540"/>
            <a:ext cx="5871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600" dirty="0" smtClean="0"/>
              <a:t>Gate</a:t>
            </a:r>
            <a:endParaRPr kumimoji="1" lang="ja-JP" altLang="en-US" sz="1600" dirty="0"/>
          </a:p>
        </p:txBody>
      </p:sp>
      <p:sp>
        <p:nvSpPr>
          <p:cNvPr id="27" name="ホームベース 26"/>
          <p:cNvSpPr/>
          <p:nvPr/>
        </p:nvSpPr>
        <p:spPr>
          <a:xfrm rot="10800000">
            <a:off x="4968044" y="3009940"/>
            <a:ext cx="468052" cy="72009"/>
          </a:xfrm>
          <a:prstGeom prst="homeP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2" name="直線コネクタ 31"/>
          <p:cNvCxnSpPr/>
          <p:nvPr/>
        </p:nvCxnSpPr>
        <p:spPr>
          <a:xfrm>
            <a:off x="3861379" y="3036871"/>
            <a:ext cx="1045030" cy="0"/>
          </a:xfrm>
          <a:prstGeom prst="line">
            <a:avLst/>
          </a:prstGeom>
          <a:ln w="2857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テキスト ボックス 32"/>
          <p:cNvSpPr txBox="1"/>
          <p:nvPr/>
        </p:nvSpPr>
        <p:spPr>
          <a:xfrm>
            <a:off x="5190268" y="3221158"/>
            <a:ext cx="19802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400" dirty="0">
                <a:solidFill>
                  <a:srgbClr val="FF0000"/>
                </a:solidFill>
              </a:rPr>
              <a:t>Fragment </a:t>
            </a:r>
            <a:r>
              <a:rPr lang="en-US" altLang="ja-JP" sz="2400" dirty="0" smtClean="0">
                <a:solidFill>
                  <a:srgbClr val="FF0000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15293117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グループ化 2"/>
          <p:cNvGrpSpPr/>
          <p:nvPr/>
        </p:nvGrpSpPr>
        <p:grpSpPr>
          <a:xfrm>
            <a:off x="1463501" y="902906"/>
            <a:ext cx="5710568" cy="4636503"/>
            <a:chOff x="1619672" y="908720"/>
            <a:chExt cx="5710568" cy="4636503"/>
          </a:xfrm>
        </p:grpSpPr>
        <p:grpSp>
          <p:nvGrpSpPr>
            <p:cNvPr id="10" name="グループ化 9"/>
            <p:cNvGrpSpPr/>
            <p:nvPr/>
          </p:nvGrpSpPr>
          <p:grpSpPr>
            <a:xfrm>
              <a:off x="3720436" y="908720"/>
              <a:ext cx="1329055" cy="4636503"/>
              <a:chOff x="4509431" y="1588296"/>
              <a:chExt cx="1329055" cy="4636503"/>
            </a:xfrm>
          </p:grpSpPr>
          <p:pic>
            <p:nvPicPr>
              <p:cNvPr id="11" name="図 10" descr="C:\Users\俊輔\Google ドライブ\BIOMOD2014\実験\update\0916\Bio-Rad 2014-09-16 21hr 51min03.tif"/>
              <p:cNvPicPr/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7457" t="2640" r="41656" b="34051"/>
              <a:stretch/>
            </p:blipFill>
            <p:spPr bwMode="auto">
              <a:xfrm>
                <a:off x="4661646" y="1702549"/>
                <a:ext cx="1048413" cy="4522250"/>
              </a:xfrm>
              <a:prstGeom prst="rect">
                <a:avLst/>
              </a:prstGeom>
              <a:noFill/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  <p:sp>
            <p:nvSpPr>
              <p:cNvPr id="12" name="テキスト ボックス 11"/>
              <p:cNvSpPr txBox="1"/>
              <p:nvPr/>
            </p:nvSpPr>
            <p:spPr>
              <a:xfrm>
                <a:off x="4509431" y="1588296"/>
                <a:ext cx="54006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JP" sz="3200" b="1" dirty="0" smtClean="0">
                    <a:solidFill>
                      <a:srgbClr val="FFFF00"/>
                    </a:solidFill>
                  </a:rPr>
                  <a:t>1</a:t>
                </a:r>
                <a:endParaRPr kumimoji="1" lang="ja-JP" altLang="en-US" sz="3200" b="1" dirty="0">
                  <a:solidFill>
                    <a:srgbClr val="FFFF00"/>
                  </a:solidFill>
                </a:endParaRPr>
              </a:p>
            </p:txBody>
          </p:sp>
          <p:sp>
            <p:nvSpPr>
              <p:cNvPr id="13" name="テキスト ボックス 12"/>
              <p:cNvSpPr txBox="1"/>
              <p:nvPr/>
            </p:nvSpPr>
            <p:spPr>
              <a:xfrm>
                <a:off x="4902382" y="1588296"/>
                <a:ext cx="54006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JP" sz="3200" b="1" dirty="0" smtClean="0">
                    <a:solidFill>
                      <a:srgbClr val="FFFF00"/>
                    </a:solidFill>
                  </a:rPr>
                  <a:t>2</a:t>
                </a:r>
                <a:endParaRPr kumimoji="1" lang="ja-JP" altLang="en-US" sz="3200" b="1" dirty="0">
                  <a:solidFill>
                    <a:srgbClr val="FFFF00"/>
                  </a:solidFill>
                </a:endParaRPr>
              </a:p>
            </p:txBody>
          </p:sp>
          <p:sp>
            <p:nvSpPr>
              <p:cNvPr id="14" name="テキスト ボックス 13"/>
              <p:cNvSpPr txBox="1"/>
              <p:nvPr/>
            </p:nvSpPr>
            <p:spPr>
              <a:xfrm>
                <a:off x="5298426" y="1588296"/>
                <a:ext cx="54006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JP" sz="3200" b="1" dirty="0" smtClean="0">
                    <a:solidFill>
                      <a:srgbClr val="FFFF00"/>
                    </a:solidFill>
                  </a:rPr>
                  <a:t>3</a:t>
                </a:r>
                <a:endParaRPr kumimoji="1" lang="ja-JP" altLang="en-US" sz="3200" b="1" dirty="0">
                  <a:solidFill>
                    <a:srgbClr val="FFFF00"/>
                  </a:solidFill>
                </a:endParaRPr>
              </a:p>
            </p:txBody>
          </p:sp>
        </p:grpSp>
        <p:sp>
          <p:nvSpPr>
            <p:cNvPr id="22" name="テキスト ボックス 21"/>
            <p:cNvSpPr txBox="1"/>
            <p:nvPr/>
          </p:nvSpPr>
          <p:spPr>
            <a:xfrm>
              <a:off x="5350020" y="4349368"/>
              <a:ext cx="19802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2400" dirty="0" smtClean="0">
                  <a:solidFill>
                    <a:srgbClr val="FF0000"/>
                  </a:solidFill>
                </a:rPr>
                <a:t>Next Complex</a:t>
              </a:r>
              <a:endParaRPr kumimoji="1" lang="ja-JP" altLang="en-US" sz="2400" dirty="0">
                <a:solidFill>
                  <a:srgbClr val="FF0000"/>
                </a:solidFill>
              </a:endParaRPr>
            </a:p>
          </p:txBody>
        </p:sp>
        <p:sp>
          <p:nvSpPr>
            <p:cNvPr id="23" name="ホームベース 22"/>
            <p:cNvSpPr/>
            <p:nvPr/>
          </p:nvSpPr>
          <p:spPr>
            <a:xfrm rot="10800000">
              <a:off x="4947777" y="4516375"/>
              <a:ext cx="468052" cy="144016"/>
            </a:xfrm>
            <a:prstGeom prst="homePlat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" name="テキスト ボックス 23"/>
            <p:cNvSpPr txBox="1"/>
            <p:nvPr/>
          </p:nvSpPr>
          <p:spPr>
            <a:xfrm>
              <a:off x="5180353" y="4797339"/>
              <a:ext cx="19802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2400" dirty="0" smtClean="0">
                  <a:solidFill>
                    <a:srgbClr val="FF0000"/>
                  </a:solidFill>
                </a:rPr>
                <a:t>Fragment 2</a:t>
              </a:r>
              <a:endParaRPr kumimoji="1" lang="ja-JP" altLang="en-US" sz="2400" dirty="0">
                <a:solidFill>
                  <a:srgbClr val="FF0000"/>
                </a:solidFill>
              </a:endParaRPr>
            </a:p>
          </p:txBody>
        </p:sp>
        <p:sp>
          <p:nvSpPr>
            <p:cNvPr id="25" name="ホームベース 24"/>
            <p:cNvSpPr/>
            <p:nvPr/>
          </p:nvSpPr>
          <p:spPr>
            <a:xfrm rot="10800000">
              <a:off x="4946109" y="4964346"/>
              <a:ext cx="468052" cy="144016"/>
            </a:xfrm>
            <a:prstGeom prst="homePlat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9" name="ホームベース 28"/>
            <p:cNvSpPr/>
            <p:nvPr/>
          </p:nvSpPr>
          <p:spPr>
            <a:xfrm rot="10800000">
              <a:off x="4965560" y="3379983"/>
              <a:ext cx="468052" cy="144016"/>
            </a:xfrm>
            <a:prstGeom prst="homePlat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1" name="ホームベース 30"/>
            <p:cNvSpPr/>
            <p:nvPr/>
          </p:nvSpPr>
          <p:spPr>
            <a:xfrm>
              <a:off x="3355732" y="3306307"/>
              <a:ext cx="468052" cy="144016"/>
            </a:xfrm>
            <a:prstGeom prst="homePlat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32" name="直線コネクタ 31"/>
            <p:cNvCxnSpPr/>
            <p:nvPr/>
          </p:nvCxnSpPr>
          <p:spPr>
            <a:xfrm>
              <a:off x="3880056" y="2737056"/>
              <a:ext cx="648881" cy="0"/>
            </a:xfrm>
            <a:prstGeom prst="line">
              <a:avLst/>
            </a:prstGeom>
            <a:ln w="28575">
              <a:solidFill>
                <a:srgbClr val="FFFF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テキスト ボックス 32"/>
            <p:cNvSpPr txBox="1"/>
            <p:nvPr/>
          </p:nvSpPr>
          <p:spPr>
            <a:xfrm>
              <a:off x="5190268" y="3221158"/>
              <a:ext cx="19802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400" dirty="0">
                  <a:solidFill>
                    <a:srgbClr val="FF0000"/>
                  </a:solidFill>
                </a:rPr>
                <a:t>Fragment </a:t>
              </a:r>
              <a:r>
                <a:rPr lang="en-US" altLang="ja-JP" sz="2400" dirty="0" smtClean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28" name="正方形/長方形 27"/>
            <p:cNvSpPr/>
            <p:nvPr/>
          </p:nvSpPr>
          <p:spPr>
            <a:xfrm>
              <a:off x="4133524" y="4995967"/>
              <a:ext cx="772885" cy="238043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4" name="正方形/長方形 33"/>
            <p:cNvSpPr/>
            <p:nvPr/>
          </p:nvSpPr>
          <p:spPr>
            <a:xfrm>
              <a:off x="4139952" y="4544935"/>
              <a:ext cx="772885" cy="216403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5" name="正方形/長方形 34"/>
            <p:cNvSpPr/>
            <p:nvPr/>
          </p:nvSpPr>
          <p:spPr>
            <a:xfrm>
              <a:off x="4519823" y="3429000"/>
              <a:ext cx="396613" cy="196730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38" name="直線コネクタ 37"/>
            <p:cNvCxnSpPr/>
            <p:nvPr/>
          </p:nvCxnSpPr>
          <p:spPr>
            <a:xfrm>
              <a:off x="3884364" y="3371060"/>
              <a:ext cx="648881" cy="0"/>
            </a:xfrm>
            <a:prstGeom prst="line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線コネクタ 38"/>
            <p:cNvCxnSpPr/>
            <p:nvPr/>
          </p:nvCxnSpPr>
          <p:spPr>
            <a:xfrm>
              <a:off x="3852470" y="3515076"/>
              <a:ext cx="648881" cy="0"/>
            </a:xfrm>
            <a:prstGeom prst="line">
              <a:avLst/>
            </a:prstGeom>
            <a:ln w="28575">
              <a:solidFill>
                <a:srgbClr val="FFFF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テキスト ボックス 39"/>
            <p:cNvSpPr txBox="1"/>
            <p:nvPr/>
          </p:nvSpPr>
          <p:spPr>
            <a:xfrm>
              <a:off x="2709436" y="3429000"/>
              <a:ext cx="7104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600" dirty="0" smtClean="0"/>
                <a:t>Signal</a:t>
              </a:r>
              <a:endParaRPr kumimoji="1" lang="ja-JP" altLang="en-US" sz="1600" dirty="0"/>
            </a:p>
          </p:txBody>
        </p:sp>
        <p:sp>
          <p:nvSpPr>
            <p:cNvPr id="41" name="ホームベース 40"/>
            <p:cNvSpPr/>
            <p:nvPr/>
          </p:nvSpPr>
          <p:spPr>
            <a:xfrm>
              <a:off x="3360652" y="3477854"/>
              <a:ext cx="468052" cy="72009"/>
            </a:xfrm>
            <a:prstGeom prst="homePlat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2" name="テキスト ボックス 41"/>
            <p:cNvSpPr txBox="1"/>
            <p:nvPr/>
          </p:nvSpPr>
          <p:spPr>
            <a:xfrm>
              <a:off x="1619672" y="3097096"/>
              <a:ext cx="19802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400" dirty="0">
                  <a:solidFill>
                    <a:srgbClr val="FF0000"/>
                  </a:solidFill>
                </a:rPr>
                <a:t>Fragment </a:t>
              </a:r>
              <a:r>
                <a:rPr lang="en-US" altLang="ja-JP" sz="2400" dirty="0" smtClean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30" name="テキスト ボックス 29"/>
            <p:cNvSpPr txBox="1"/>
            <p:nvPr/>
          </p:nvSpPr>
          <p:spPr>
            <a:xfrm>
              <a:off x="1979712" y="2564904"/>
              <a:ext cx="1522884" cy="320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600" dirty="0" smtClean="0"/>
                <a:t>Gate complex</a:t>
              </a:r>
              <a:endParaRPr kumimoji="1" lang="ja-JP" altLang="en-US" sz="1600" dirty="0"/>
            </a:p>
          </p:txBody>
        </p:sp>
        <p:sp>
          <p:nvSpPr>
            <p:cNvPr id="36" name="ホームベース 35"/>
            <p:cNvSpPr/>
            <p:nvPr/>
          </p:nvSpPr>
          <p:spPr>
            <a:xfrm>
              <a:off x="3383868" y="2699834"/>
              <a:ext cx="468052" cy="72009"/>
            </a:xfrm>
            <a:prstGeom prst="homePlat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06936612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/>
          <p:cNvGrpSpPr/>
          <p:nvPr/>
        </p:nvGrpSpPr>
        <p:grpSpPr>
          <a:xfrm>
            <a:off x="1619672" y="908720"/>
            <a:ext cx="5710568" cy="4719616"/>
            <a:chOff x="1619672" y="908720"/>
            <a:chExt cx="5710568" cy="4719616"/>
          </a:xfrm>
        </p:grpSpPr>
        <p:grpSp>
          <p:nvGrpSpPr>
            <p:cNvPr id="10" name="グループ化 9"/>
            <p:cNvGrpSpPr/>
            <p:nvPr/>
          </p:nvGrpSpPr>
          <p:grpSpPr>
            <a:xfrm>
              <a:off x="3720436" y="908720"/>
              <a:ext cx="1329055" cy="4636503"/>
              <a:chOff x="4509431" y="1588296"/>
              <a:chExt cx="1329055" cy="4636503"/>
            </a:xfrm>
          </p:grpSpPr>
          <p:pic>
            <p:nvPicPr>
              <p:cNvPr id="11" name="図 10" descr="C:\Users\俊輔\Google ドライブ\BIOMOD2014\実験\update\0916\Bio-Rad 2014-09-16 21hr 51min03.tif"/>
              <p:cNvPicPr/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7457" t="2640" r="41656" b="34051"/>
              <a:stretch/>
            </p:blipFill>
            <p:spPr bwMode="auto">
              <a:xfrm>
                <a:off x="4661646" y="1702549"/>
                <a:ext cx="1048413" cy="4522250"/>
              </a:xfrm>
              <a:prstGeom prst="rect">
                <a:avLst/>
              </a:prstGeom>
              <a:noFill/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  <p:sp>
            <p:nvSpPr>
              <p:cNvPr id="12" name="テキスト ボックス 11"/>
              <p:cNvSpPr txBox="1"/>
              <p:nvPr/>
            </p:nvSpPr>
            <p:spPr>
              <a:xfrm>
                <a:off x="4509431" y="1588296"/>
                <a:ext cx="54006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JP" sz="3200" b="1" dirty="0" smtClean="0">
                    <a:solidFill>
                      <a:srgbClr val="FFFF00"/>
                    </a:solidFill>
                  </a:rPr>
                  <a:t>1</a:t>
                </a:r>
                <a:endParaRPr kumimoji="1" lang="ja-JP" altLang="en-US" sz="3200" b="1" dirty="0">
                  <a:solidFill>
                    <a:srgbClr val="FFFF00"/>
                  </a:solidFill>
                </a:endParaRPr>
              </a:p>
            </p:txBody>
          </p:sp>
          <p:sp>
            <p:nvSpPr>
              <p:cNvPr id="13" name="テキスト ボックス 12"/>
              <p:cNvSpPr txBox="1"/>
              <p:nvPr/>
            </p:nvSpPr>
            <p:spPr>
              <a:xfrm>
                <a:off x="4902382" y="1588296"/>
                <a:ext cx="54006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JP" sz="3200" b="1" dirty="0" smtClean="0">
                    <a:solidFill>
                      <a:srgbClr val="FFFF00"/>
                    </a:solidFill>
                  </a:rPr>
                  <a:t>2</a:t>
                </a:r>
                <a:endParaRPr kumimoji="1" lang="ja-JP" altLang="en-US" sz="3200" b="1" dirty="0">
                  <a:solidFill>
                    <a:srgbClr val="FFFF00"/>
                  </a:solidFill>
                </a:endParaRPr>
              </a:p>
            </p:txBody>
          </p:sp>
          <p:sp>
            <p:nvSpPr>
              <p:cNvPr id="14" name="テキスト ボックス 13"/>
              <p:cNvSpPr txBox="1"/>
              <p:nvPr/>
            </p:nvSpPr>
            <p:spPr>
              <a:xfrm>
                <a:off x="5298426" y="1588296"/>
                <a:ext cx="54006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JP" sz="3200" b="1" dirty="0" smtClean="0">
                    <a:solidFill>
                      <a:srgbClr val="FFFF00"/>
                    </a:solidFill>
                  </a:rPr>
                  <a:t>3</a:t>
                </a:r>
                <a:endParaRPr kumimoji="1" lang="ja-JP" altLang="en-US" sz="3200" b="1" dirty="0">
                  <a:solidFill>
                    <a:srgbClr val="FFFF00"/>
                  </a:solidFill>
                </a:endParaRPr>
              </a:p>
            </p:txBody>
          </p:sp>
        </p:grpSp>
        <p:sp>
          <p:nvSpPr>
            <p:cNvPr id="22" name="テキスト ボックス 21"/>
            <p:cNvSpPr txBox="1"/>
            <p:nvPr/>
          </p:nvSpPr>
          <p:spPr>
            <a:xfrm>
              <a:off x="5350020" y="4349368"/>
              <a:ext cx="19802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2400" dirty="0" smtClean="0">
                  <a:solidFill>
                    <a:srgbClr val="FF0000"/>
                  </a:solidFill>
                </a:rPr>
                <a:t>Next Complex</a:t>
              </a:r>
              <a:endParaRPr kumimoji="1" lang="ja-JP" altLang="en-US" sz="2400" dirty="0">
                <a:solidFill>
                  <a:srgbClr val="FF0000"/>
                </a:solidFill>
              </a:endParaRPr>
            </a:p>
          </p:txBody>
        </p:sp>
        <p:sp>
          <p:nvSpPr>
            <p:cNvPr id="23" name="ホームベース 22"/>
            <p:cNvSpPr/>
            <p:nvPr/>
          </p:nvSpPr>
          <p:spPr>
            <a:xfrm rot="10800000">
              <a:off x="4947777" y="4516375"/>
              <a:ext cx="468052" cy="144016"/>
            </a:xfrm>
            <a:prstGeom prst="homePlat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" name="テキスト ボックス 23"/>
            <p:cNvSpPr txBox="1"/>
            <p:nvPr/>
          </p:nvSpPr>
          <p:spPr>
            <a:xfrm>
              <a:off x="5180353" y="4797339"/>
              <a:ext cx="198022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2400" dirty="0" smtClean="0">
                  <a:solidFill>
                    <a:srgbClr val="FF0000"/>
                  </a:solidFill>
                </a:rPr>
                <a:t>Fragment 2 </a:t>
              </a:r>
              <a:r>
                <a:rPr kumimoji="1" lang="en-US" altLang="ja-JP" sz="2400" dirty="0" err="1" smtClean="0">
                  <a:solidFill>
                    <a:srgbClr val="FF0000"/>
                  </a:solidFill>
                </a:rPr>
                <a:t>ssdna</a:t>
              </a:r>
              <a:endParaRPr kumimoji="1" lang="ja-JP" altLang="en-US" sz="2400" dirty="0">
                <a:solidFill>
                  <a:srgbClr val="FF0000"/>
                </a:solidFill>
              </a:endParaRPr>
            </a:p>
          </p:txBody>
        </p:sp>
        <p:sp>
          <p:nvSpPr>
            <p:cNvPr id="25" name="ホームベース 24"/>
            <p:cNvSpPr/>
            <p:nvPr/>
          </p:nvSpPr>
          <p:spPr>
            <a:xfrm rot="10800000">
              <a:off x="4946109" y="4964346"/>
              <a:ext cx="468052" cy="144016"/>
            </a:xfrm>
            <a:prstGeom prst="homePlat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9" name="ホームベース 28"/>
            <p:cNvSpPr/>
            <p:nvPr/>
          </p:nvSpPr>
          <p:spPr>
            <a:xfrm rot="10800000">
              <a:off x="4965560" y="3379983"/>
              <a:ext cx="468052" cy="144016"/>
            </a:xfrm>
            <a:prstGeom prst="homePlat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1" name="ホームベース 30"/>
            <p:cNvSpPr/>
            <p:nvPr/>
          </p:nvSpPr>
          <p:spPr>
            <a:xfrm>
              <a:off x="3355732" y="3306307"/>
              <a:ext cx="468052" cy="144016"/>
            </a:xfrm>
            <a:prstGeom prst="homePlat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6" name="テキスト ボックス 25"/>
            <p:cNvSpPr txBox="1"/>
            <p:nvPr/>
          </p:nvSpPr>
          <p:spPr>
            <a:xfrm>
              <a:off x="5364088" y="2852540"/>
              <a:ext cx="5871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600" dirty="0" smtClean="0"/>
                <a:t>Gate</a:t>
              </a:r>
              <a:endParaRPr kumimoji="1" lang="ja-JP" altLang="en-US" sz="1600" dirty="0"/>
            </a:p>
          </p:txBody>
        </p:sp>
        <p:sp>
          <p:nvSpPr>
            <p:cNvPr id="27" name="ホームベース 26"/>
            <p:cNvSpPr/>
            <p:nvPr/>
          </p:nvSpPr>
          <p:spPr>
            <a:xfrm rot="10800000">
              <a:off x="4968044" y="3009940"/>
              <a:ext cx="468052" cy="72009"/>
            </a:xfrm>
            <a:prstGeom prst="homePlat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32" name="直線コネクタ 31"/>
            <p:cNvCxnSpPr/>
            <p:nvPr/>
          </p:nvCxnSpPr>
          <p:spPr>
            <a:xfrm>
              <a:off x="3861379" y="3036871"/>
              <a:ext cx="1045030" cy="0"/>
            </a:xfrm>
            <a:prstGeom prst="line">
              <a:avLst/>
            </a:prstGeom>
            <a:ln w="28575">
              <a:solidFill>
                <a:srgbClr val="FFFF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テキスト ボックス 32"/>
            <p:cNvSpPr txBox="1"/>
            <p:nvPr/>
          </p:nvSpPr>
          <p:spPr>
            <a:xfrm>
              <a:off x="5190268" y="3221158"/>
              <a:ext cx="19802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400" dirty="0">
                  <a:solidFill>
                    <a:srgbClr val="FF0000"/>
                  </a:solidFill>
                </a:rPr>
                <a:t>Fragment </a:t>
              </a:r>
              <a:r>
                <a:rPr lang="en-US" altLang="ja-JP" sz="2400" dirty="0" smtClean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28" name="正方形/長方形 27"/>
            <p:cNvSpPr/>
            <p:nvPr/>
          </p:nvSpPr>
          <p:spPr>
            <a:xfrm>
              <a:off x="4133524" y="4995967"/>
              <a:ext cx="772885" cy="238043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4" name="正方形/長方形 33"/>
            <p:cNvSpPr/>
            <p:nvPr/>
          </p:nvSpPr>
          <p:spPr>
            <a:xfrm>
              <a:off x="4139952" y="4544935"/>
              <a:ext cx="772885" cy="216403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5" name="正方形/長方形 34"/>
            <p:cNvSpPr/>
            <p:nvPr/>
          </p:nvSpPr>
          <p:spPr>
            <a:xfrm>
              <a:off x="4519823" y="3429000"/>
              <a:ext cx="396613" cy="196730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38" name="直線コネクタ 37"/>
            <p:cNvCxnSpPr/>
            <p:nvPr/>
          </p:nvCxnSpPr>
          <p:spPr>
            <a:xfrm>
              <a:off x="3884364" y="3371060"/>
              <a:ext cx="648881" cy="0"/>
            </a:xfrm>
            <a:prstGeom prst="line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線コネクタ 38"/>
            <p:cNvCxnSpPr/>
            <p:nvPr/>
          </p:nvCxnSpPr>
          <p:spPr>
            <a:xfrm>
              <a:off x="3852470" y="3515076"/>
              <a:ext cx="648881" cy="0"/>
            </a:xfrm>
            <a:prstGeom prst="line">
              <a:avLst/>
            </a:prstGeom>
            <a:ln w="28575">
              <a:solidFill>
                <a:srgbClr val="FFFF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テキスト ボックス 39"/>
            <p:cNvSpPr txBox="1"/>
            <p:nvPr/>
          </p:nvSpPr>
          <p:spPr>
            <a:xfrm>
              <a:off x="2709436" y="3429000"/>
              <a:ext cx="7104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600" dirty="0" smtClean="0"/>
                <a:t>Signal</a:t>
              </a:r>
              <a:endParaRPr kumimoji="1" lang="ja-JP" altLang="en-US" sz="1600" dirty="0"/>
            </a:p>
          </p:txBody>
        </p:sp>
        <p:sp>
          <p:nvSpPr>
            <p:cNvPr id="41" name="ホームベース 40"/>
            <p:cNvSpPr/>
            <p:nvPr/>
          </p:nvSpPr>
          <p:spPr>
            <a:xfrm>
              <a:off x="3360652" y="3477854"/>
              <a:ext cx="468052" cy="72009"/>
            </a:xfrm>
            <a:prstGeom prst="homePlat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2" name="テキスト ボックス 41"/>
            <p:cNvSpPr txBox="1"/>
            <p:nvPr/>
          </p:nvSpPr>
          <p:spPr>
            <a:xfrm>
              <a:off x="1619672" y="3097096"/>
              <a:ext cx="19802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400" dirty="0">
                  <a:solidFill>
                    <a:srgbClr val="FF0000"/>
                  </a:solidFill>
                </a:rPr>
                <a:t>Fragment </a:t>
              </a:r>
              <a:r>
                <a:rPr lang="en-US" altLang="ja-JP" sz="2400" dirty="0" smtClean="0">
                  <a:solidFill>
                    <a:srgbClr val="FF0000"/>
                  </a:solidFill>
                </a:rP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056742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グループ化 2"/>
          <p:cNvGrpSpPr/>
          <p:nvPr/>
        </p:nvGrpSpPr>
        <p:grpSpPr>
          <a:xfrm>
            <a:off x="677910" y="2348880"/>
            <a:ext cx="7672583" cy="6187656"/>
            <a:chOff x="4519823" y="2252637"/>
            <a:chExt cx="5710568" cy="4605363"/>
          </a:xfrm>
        </p:grpSpPr>
        <p:pic>
          <p:nvPicPr>
            <p:cNvPr id="11" name="図 10" descr="C:\Users\俊輔\Google ドライブ\BIOMOD2014\実験\update\0916\Bio-Rad 2014-09-16 21hr 51min03.tif"/>
            <p:cNvPicPr/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457" t="2640" r="41656" b="34051"/>
            <a:stretch/>
          </p:blipFill>
          <p:spPr bwMode="auto">
            <a:xfrm>
              <a:off x="6772802" y="2252637"/>
              <a:ext cx="1048413" cy="4522250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22" name="テキスト ボックス 21"/>
            <p:cNvSpPr txBox="1"/>
            <p:nvPr/>
          </p:nvSpPr>
          <p:spPr>
            <a:xfrm>
              <a:off x="8250171" y="5579032"/>
              <a:ext cx="19802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2400" dirty="0" smtClean="0">
                  <a:solidFill>
                    <a:srgbClr val="FF0000"/>
                  </a:solidFill>
                </a:rPr>
                <a:t>Next Complex</a:t>
              </a:r>
              <a:endParaRPr kumimoji="1" lang="ja-JP" altLang="en-US" sz="2400" dirty="0">
                <a:solidFill>
                  <a:srgbClr val="FF0000"/>
                </a:solidFill>
              </a:endParaRPr>
            </a:p>
          </p:txBody>
        </p:sp>
        <p:sp>
          <p:nvSpPr>
            <p:cNvPr id="23" name="ホームベース 22"/>
            <p:cNvSpPr/>
            <p:nvPr/>
          </p:nvSpPr>
          <p:spPr>
            <a:xfrm rot="10800000">
              <a:off x="7847928" y="5746039"/>
              <a:ext cx="468052" cy="144016"/>
            </a:xfrm>
            <a:prstGeom prst="homePlat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" name="テキスト ボックス 23"/>
            <p:cNvSpPr txBox="1"/>
            <p:nvPr/>
          </p:nvSpPr>
          <p:spPr>
            <a:xfrm>
              <a:off x="8080504" y="6027003"/>
              <a:ext cx="198022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2400" dirty="0" smtClean="0">
                  <a:solidFill>
                    <a:srgbClr val="FF0000"/>
                  </a:solidFill>
                </a:rPr>
                <a:t>Fragment 2 </a:t>
              </a:r>
              <a:r>
                <a:rPr kumimoji="1" lang="en-US" altLang="ja-JP" sz="2400" dirty="0" err="1" smtClean="0">
                  <a:solidFill>
                    <a:srgbClr val="FF0000"/>
                  </a:solidFill>
                </a:rPr>
                <a:t>ssdna</a:t>
              </a:r>
              <a:endParaRPr kumimoji="1" lang="ja-JP" altLang="en-US" sz="2400" dirty="0">
                <a:solidFill>
                  <a:srgbClr val="FF0000"/>
                </a:solidFill>
              </a:endParaRPr>
            </a:p>
          </p:txBody>
        </p:sp>
        <p:sp>
          <p:nvSpPr>
            <p:cNvPr id="25" name="ホームベース 24"/>
            <p:cNvSpPr/>
            <p:nvPr/>
          </p:nvSpPr>
          <p:spPr>
            <a:xfrm rot="10800000">
              <a:off x="7846260" y="6194010"/>
              <a:ext cx="468052" cy="144016"/>
            </a:xfrm>
            <a:prstGeom prst="homePlat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9" name="ホームベース 28"/>
            <p:cNvSpPr/>
            <p:nvPr/>
          </p:nvSpPr>
          <p:spPr>
            <a:xfrm rot="10800000">
              <a:off x="7865711" y="4609647"/>
              <a:ext cx="468052" cy="144016"/>
            </a:xfrm>
            <a:prstGeom prst="homePlat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1" name="ホームベース 30"/>
            <p:cNvSpPr/>
            <p:nvPr/>
          </p:nvSpPr>
          <p:spPr>
            <a:xfrm>
              <a:off x="6255883" y="4535971"/>
              <a:ext cx="468052" cy="144016"/>
            </a:xfrm>
            <a:prstGeom prst="homePlat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6" name="テキスト ボックス 25"/>
            <p:cNvSpPr txBox="1"/>
            <p:nvPr/>
          </p:nvSpPr>
          <p:spPr>
            <a:xfrm>
              <a:off x="8264239" y="4082204"/>
              <a:ext cx="5871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600" dirty="0" smtClean="0"/>
                <a:t>Gate</a:t>
              </a:r>
              <a:endParaRPr kumimoji="1" lang="ja-JP" altLang="en-US" sz="1600" dirty="0"/>
            </a:p>
          </p:txBody>
        </p:sp>
        <p:sp>
          <p:nvSpPr>
            <p:cNvPr id="27" name="ホームベース 26"/>
            <p:cNvSpPr/>
            <p:nvPr/>
          </p:nvSpPr>
          <p:spPr>
            <a:xfrm rot="10800000">
              <a:off x="7868195" y="4239604"/>
              <a:ext cx="468052" cy="72009"/>
            </a:xfrm>
            <a:prstGeom prst="homePlat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32" name="直線コネクタ 31"/>
            <p:cNvCxnSpPr/>
            <p:nvPr/>
          </p:nvCxnSpPr>
          <p:spPr>
            <a:xfrm>
              <a:off x="6761530" y="4266535"/>
              <a:ext cx="1045030" cy="0"/>
            </a:xfrm>
            <a:prstGeom prst="line">
              <a:avLst/>
            </a:prstGeom>
            <a:ln w="28575">
              <a:solidFill>
                <a:srgbClr val="FFFF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テキスト ボックス 32"/>
            <p:cNvSpPr txBox="1"/>
            <p:nvPr/>
          </p:nvSpPr>
          <p:spPr>
            <a:xfrm>
              <a:off x="8090419" y="4450822"/>
              <a:ext cx="19802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400" dirty="0">
                  <a:solidFill>
                    <a:srgbClr val="FF0000"/>
                  </a:solidFill>
                </a:rPr>
                <a:t>Fragment </a:t>
              </a:r>
              <a:r>
                <a:rPr lang="en-US" altLang="ja-JP" sz="2400" dirty="0" smtClean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28" name="正方形/長方形 27"/>
            <p:cNvSpPr/>
            <p:nvPr/>
          </p:nvSpPr>
          <p:spPr>
            <a:xfrm>
              <a:off x="7033675" y="6225631"/>
              <a:ext cx="772885" cy="238043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4" name="正方形/長方形 33"/>
            <p:cNvSpPr/>
            <p:nvPr/>
          </p:nvSpPr>
          <p:spPr>
            <a:xfrm>
              <a:off x="7040103" y="5774599"/>
              <a:ext cx="772885" cy="216403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5" name="正方形/長方形 34"/>
            <p:cNvSpPr/>
            <p:nvPr/>
          </p:nvSpPr>
          <p:spPr>
            <a:xfrm>
              <a:off x="7419974" y="4658664"/>
              <a:ext cx="396613" cy="196730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38" name="直線コネクタ 37"/>
            <p:cNvCxnSpPr/>
            <p:nvPr/>
          </p:nvCxnSpPr>
          <p:spPr>
            <a:xfrm>
              <a:off x="6784515" y="4600724"/>
              <a:ext cx="648881" cy="0"/>
            </a:xfrm>
            <a:prstGeom prst="line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線コネクタ 38"/>
            <p:cNvCxnSpPr/>
            <p:nvPr/>
          </p:nvCxnSpPr>
          <p:spPr>
            <a:xfrm>
              <a:off x="6752621" y="4744740"/>
              <a:ext cx="648881" cy="0"/>
            </a:xfrm>
            <a:prstGeom prst="line">
              <a:avLst/>
            </a:prstGeom>
            <a:ln w="28575">
              <a:solidFill>
                <a:srgbClr val="FFFF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テキスト ボックス 39"/>
            <p:cNvSpPr txBox="1"/>
            <p:nvPr/>
          </p:nvSpPr>
          <p:spPr>
            <a:xfrm>
              <a:off x="5609587" y="4658664"/>
              <a:ext cx="7104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600" dirty="0" smtClean="0"/>
                <a:t>Signal</a:t>
              </a:r>
              <a:endParaRPr kumimoji="1" lang="ja-JP" altLang="en-US" sz="1600" dirty="0"/>
            </a:p>
          </p:txBody>
        </p:sp>
        <p:sp>
          <p:nvSpPr>
            <p:cNvPr id="41" name="ホームベース 40"/>
            <p:cNvSpPr/>
            <p:nvPr/>
          </p:nvSpPr>
          <p:spPr>
            <a:xfrm>
              <a:off x="6260803" y="4707518"/>
              <a:ext cx="468052" cy="72009"/>
            </a:xfrm>
            <a:prstGeom prst="homePlat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2" name="テキスト ボックス 41"/>
            <p:cNvSpPr txBox="1"/>
            <p:nvPr/>
          </p:nvSpPr>
          <p:spPr>
            <a:xfrm>
              <a:off x="4519823" y="4326760"/>
              <a:ext cx="19802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400" dirty="0">
                  <a:solidFill>
                    <a:srgbClr val="FF0000"/>
                  </a:solidFill>
                </a:rPr>
                <a:t>Fragment </a:t>
              </a:r>
              <a:r>
                <a:rPr lang="en-US" altLang="ja-JP" sz="2400" dirty="0" smtClean="0">
                  <a:solidFill>
                    <a:srgbClr val="FF0000"/>
                  </a:solidFill>
                </a:rPr>
                <a:t>1</a:t>
              </a:r>
            </a:p>
          </p:txBody>
        </p:sp>
      </p:grpSp>
      <p:graphicFrame>
        <p:nvGraphicFramePr>
          <p:cNvPr id="36" name="表 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8198052"/>
              </p:ext>
            </p:extLst>
          </p:nvPr>
        </p:nvGraphicFramePr>
        <p:xfrm>
          <a:off x="335874" y="-628640"/>
          <a:ext cx="4784054" cy="33375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343894"/>
                <a:gridCol w="432048"/>
                <a:gridCol w="504056"/>
                <a:gridCol w="504056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FF00"/>
                          </a:solidFill>
                        </a:rPr>
                        <a:t>Lane No.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FF00"/>
                          </a:solidFill>
                        </a:rPr>
                        <a:t>1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FF00"/>
                          </a:solidFill>
                        </a:rPr>
                        <a:t>2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FF00"/>
                          </a:solidFill>
                        </a:rPr>
                        <a:t>3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Input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Gate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Polymerase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err="1" smtClean="0"/>
                        <a:t>dNTP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Key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Signal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err="1" smtClean="0"/>
                        <a:t>EcoRI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Reaction Temperature [</a:t>
                      </a:r>
                      <a:r>
                        <a:rPr kumimoji="1" lang="ja-JP" altLang="en-US" dirty="0" smtClean="0"/>
                        <a:t>℃</a:t>
                      </a:r>
                      <a:r>
                        <a:rPr kumimoji="1" lang="en-US" altLang="ja-JP" dirty="0" smtClean="0"/>
                        <a:t>]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45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45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45</a:t>
                      </a:r>
                      <a:endParaRPr kumimoji="1" lang="ja-JP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6191152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グループ化 2"/>
          <p:cNvGrpSpPr/>
          <p:nvPr/>
        </p:nvGrpSpPr>
        <p:grpSpPr>
          <a:xfrm>
            <a:off x="677910" y="2348880"/>
            <a:ext cx="7672583" cy="6187656"/>
            <a:chOff x="4519823" y="2252637"/>
            <a:chExt cx="5710568" cy="4605363"/>
          </a:xfrm>
        </p:grpSpPr>
        <p:pic>
          <p:nvPicPr>
            <p:cNvPr id="11" name="図 10" descr="C:\Users\俊輔\Google ドライブ\BIOMOD2014\実験\update\0916\Bio-Rad 2014-09-16 21hr 51min03.tif"/>
            <p:cNvPicPr/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457" t="2640" r="41656" b="34051"/>
            <a:stretch/>
          </p:blipFill>
          <p:spPr bwMode="auto">
            <a:xfrm>
              <a:off x="6772802" y="2252637"/>
              <a:ext cx="1048413" cy="4522250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22" name="テキスト ボックス 21"/>
            <p:cNvSpPr txBox="1"/>
            <p:nvPr/>
          </p:nvSpPr>
          <p:spPr>
            <a:xfrm>
              <a:off x="8250171" y="5579032"/>
              <a:ext cx="19802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2400" dirty="0" smtClean="0">
                  <a:solidFill>
                    <a:srgbClr val="FF0000"/>
                  </a:solidFill>
                </a:rPr>
                <a:t>Next Complex</a:t>
              </a:r>
              <a:endParaRPr kumimoji="1" lang="ja-JP" altLang="en-US" sz="2400" dirty="0">
                <a:solidFill>
                  <a:srgbClr val="FF0000"/>
                </a:solidFill>
              </a:endParaRPr>
            </a:p>
          </p:txBody>
        </p:sp>
        <p:sp>
          <p:nvSpPr>
            <p:cNvPr id="23" name="ホームベース 22"/>
            <p:cNvSpPr/>
            <p:nvPr/>
          </p:nvSpPr>
          <p:spPr>
            <a:xfrm rot="10800000">
              <a:off x="7847928" y="5746039"/>
              <a:ext cx="468052" cy="144016"/>
            </a:xfrm>
            <a:prstGeom prst="homePlat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" name="テキスト ボックス 23"/>
            <p:cNvSpPr txBox="1"/>
            <p:nvPr/>
          </p:nvSpPr>
          <p:spPr>
            <a:xfrm>
              <a:off x="8080504" y="6027003"/>
              <a:ext cx="198022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2400" dirty="0" smtClean="0">
                  <a:solidFill>
                    <a:srgbClr val="FF0000"/>
                  </a:solidFill>
                </a:rPr>
                <a:t>Fragment 2 </a:t>
              </a:r>
              <a:r>
                <a:rPr kumimoji="1" lang="en-US" altLang="ja-JP" sz="2400" dirty="0" err="1" smtClean="0">
                  <a:solidFill>
                    <a:srgbClr val="FF0000"/>
                  </a:solidFill>
                </a:rPr>
                <a:t>ssdna</a:t>
              </a:r>
              <a:endParaRPr kumimoji="1" lang="ja-JP" altLang="en-US" sz="2400" dirty="0">
                <a:solidFill>
                  <a:srgbClr val="FF0000"/>
                </a:solidFill>
              </a:endParaRPr>
            </a:p>
          </p:txBody>
        </p:sp>
        <p:sp>
          <p:nvSpPr>
            <p:cNvPr id="25" name="ホームベース 24"/>
            <p:cNvSpPr/>
            <p:nvPr/>
          </p:nvSpPr>
          <p:spPr>
            <a:xfrm rot="10800000">
              <a:off x="7846260" y="6194010"/>
              <a:ext cx="468052" cy="144016"/>
            </a:xfrm>
            <a:prstGeom prst="homePlat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9" name="ホームベース 28"/>
            <p:cNvSpPr/>
            <p:nvPr/>
          </p:nvSpPr>
          <p:spPr>
            <a:xfrm rot="10800000">
              <a:off x="7865711" y="4609647"/>
              <a:ext cx="468052" cy="144016"/>
            </a:xfrm>
            <a:prstGeom prst="homePlat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1" name="ホームベース 30"/>
            <p:cNvSpPr/>
            <p:nvPr/>
          </p:nvSpPr>
          <p:spPr>
            <a:xfrm>
              <a:off x="6255883" y="4535971"/>
              <a:ext cx="468052" cy="144016"/>
            </a:xfrm>
            <a:prstGeom prst="homePlat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6" name="テキスト ボックス 25"/>
            <p:cNvSpPr txBox="1"/>
            <p:nvPr/>
          </p:nvSpPr>
          <p:spPr>
            <a:xfrm>
              <a:off x="8264239" y="4082204"/>
              <a:ext cx="5871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600" dirty="0" smtClean="0"/>
                <a:t>Gate</a:t>
              </a:r>
              <a:endParaRPr kumimoji="1" lang="ja-JP" altLang="en-US" sz="1600" dirty="0"/>
            </a:p>
          </p:txBody>
        </p:sp>
        <p:sp>
          <p:nvSpPr>
            <p:cNvPr id="27" name="ホームベース 26"/>
            <p:cNvSpPr/>
            <p:nvPr/>
          </p:nvSpPr>
          <p:spPr>
            <a:xfrm rot="10800000">
              <a:off x="7868195" y="4239604"/>
              <a:ext cx="468052" cy="72009"/>
            </a:xfrm>
            <a:prstGeom prst="homePlat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32" name="直線コネクタ 31"/>
            <p:cNvCxnSpPr/>
            <p:nvPr/>
          </p:nvCxnSpPr>
          <p:spPr>
            <a:xfrm>
              <a:off x="6761530" y="4266535"/>
              <a:ext cx="1045030" cy="0"/>
            </a:xfrm>
            <a:prstGeom prst="line">
              <a:avLst/>
            </a:prstGeom>
            <a:ln w="28575">
              <a:solidFill>
                <a:srgbClr val="FFFF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テキスト ボックス 32"/>
            <p:cNvSpPr txBox="1"/>
            <p:nvPr/>
          </p:nvSpPr>
          <p:spPr>
            <a:xfrm>
              <a:off x="8090419" y="4450822"/>
              <a:ext cx="19802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400" dirty="0">
                  <a:solidFill>
                    <a:srgbClr val="FF0000"/>
                  </a:solidFill>
                </a:rPr>
                <a:t>Fragment </a:t>
              </a:r>
              <a:r>
                <a:rPr lang="en-US" altLang="ja-JP" sz="2400" dirty="0" smtClean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28" name="正方形/長方形 27"/>
            <p:cNvSpPr/>
            <p:nvPr/>
          </p:nvSpPr>
          <p:spPr>
            <a:xfrm>
              <a:off x="7033675" y="6225631"/>
              <a:ext cx="772885" cy="238043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4" name="正方形/長方形 33"/>
            <p:cNvSpPr/>
            <p:nvPr/>
          </p:nvSpPr>
          <p:spPr>
            <a:xfrm>
              <a:off x="7040103" y="5774599"/>
              <a:ext cx="772885" cy="216403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5" name="正方形/長方形 34"/>
            <p:cNvSpPr/>
            <p:nvPr/>
          </p:nvSpPr>
          <p:spPr>
            <a:xfrm>
              <a:off x="7419974" y="4658664"/>
              <a:ext cx="396613" cy="196730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38" name="直線コネクタ 37"/>
            <p:cNvCxnSpPr/>
            <p:nvPr/>
          </p:nvCxnSpPr>
          <p:spPr>
            <a:xfrm>
              <a:off x="6784515" y="4600724"/>
              <a:ext cx="648881" cy="0"/>
            </a:xfrm>
            <a:prstGeom prst="line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線コネクタ 38"/>
            <p:cNvCxnSpPr/>
            <p:nvPr/>
          </p:nvCxnSpPr>
          <p:spPr>
            <a:xfrm>
              <a:off x="6752621" y="4744740"/>
              <a:ext cx="648881" cy="0"/>
            </a:xfrm>
            <a:prstGeom prst="line">
              <a:avLst/>
            </a:prstGeom>
            <a:ln w="28575">
              <a:solidFill>
                <a:srgbClr val="FFFF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テキスト ボックス 39"/>
            <p:cNvSpPr txBox="1"/>
            <p:nvPr/>
          </p:nvSpPr>
          <p:spPr>
            <a:xfrm>
              <a:off x="5609587" y="4658664"/>
              <a:ext cx="7104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600" dirty="0" smtClean="0"/>
                <a:t>Signal</a:t>
              </a:r>
              <a:endParaRPr kumimoji="1" lang="ja-JP" altLang="en-US" sz="1600" dirty="0"/>
            </a:p>
          </p:txBody>
        </p:sp>
        <p:sp>
          <p:nvSpPr>
            <p:cNvPr id="41" name="ホームベース 40"/>
            <p:cNvSpPr/>
            <p:nvPr/>
          </p:nvSpPr>
          <p:spPr>
            <a:xfrm>
              <a:off x="6260803" y="4707518"/>
              <a:ext cx="468052" cy="72009"/>
            </a:xfrm>
            <a:prstGeom prst="homePlat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2" name="テキスト ボックス 41"/>
            <p:cNvSpPr txBox="1"/>
            <p:nvPr/>
          </p:nvSpPr>
          <p:spPr>
            <a:xfrm>
              <a:off x="4519823" y="4326760"/>
              <a:ext cx="19802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400" dirty="0">
                  <a:solidFill>
                    <a:srgbClr val="FF0000"/>
                  </a:solidFill>
                </a:rPr>
                <a:t>Fragment </a:t>
              </a:r>
              <a:r>
                <a:rPr lang="en-US" altLang="ja-JP" sz="2400" dirty="0" smtClean="0">
                  <a:solidFill>
                    <a:srgbClr val="FF0000"/>
                  </a:solidFill>
                </a:rPr>
                <a:t>1</a:t>
              </a:r>
            </a:p>
          </p:txBody>
        </p:sp>
      </p:grp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511" y="-1043989"/>
            <a:ext cx="4786313" cy="3468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238514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グループ化 2"/>
          <p:cNvGrpSpPr/>
          <p:nvPr/>
        </p:nvGrpSpPr>
        <p:grpSpPr>
          <a:xfrm>
            <a:off x="1104758" y="410244"/>
            <a:ext cx="5959245" cy="6757766"/>
            <a:chOff x="1104758" y="410244"/>
            <a:chExt cx="5959245" cy="6757766"/>
          </a:xfrm>
        </p:grpSpPr>
        <p:grpSp>
          <p:nvGrpSpPr>
            <p:cNvPr id="2" name="グループ化 1"/>
            <p:cNvGrpSpPr/>
            <p:nvPr/>
          </p:nvGrpSpPr>
          <p:grpSpPr>
            <a:xfrm>
              <a:off x="1353435" y="2645760"/>
              <a:ext cx="5710568" cy="4522250"/>
              <a:chOff x="1463501" y="1017159"/>
              <a:chExt cx="5710568" cy="4522250"/>
            </a:xfrm>
          </p:grpSpPr>
          <p:pic>
            <p:nvPicPr>
              <p:cNvPr id="11" name="図 10" descr="C:\Users\俊輔\Google ドライブ\BIOMOD2014\実験\update\0916\Bio-Rad 2014-09-16 21hr 51min03.tif"/>
              <p:cNvPicPr/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7457" t="2640" r="41656" b="34051"/>
              <a:stretch/>
            </p:blipFill>
            <p:spPr bwMode="auto">
              <a:xfrm>
                <a:off x="3716480" y="1017159"/>
                <a:ext cx="1048413" cy="4522250"/>
              </a:xfrm>
              <a:prstGeom prst="rect">
                <a:avLst/>
              </a:prstGeom>
              <a:noFill/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  <p:sp>
            <p:nvSpPr>
              <p:cNvPr id="22" name="テキスト ボックス 21"/>
              <p:cNvSpPr txBox="1"/>
              <p:nvPr/>
            </p:nvSpPr>
            <p:spPr>
              <a:xfrm>
                <a:off x="5193849" y="4343554"/>
                <a:ext cx="198022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JP" sz="2400" dirty="0" smtClean="0">
                    <a:solidFill>
                      <a:srgbClr val="FF0000"/>
                    </a:solidFill>
                  </a:rPr>
                  <a:t>Next Complex</a:t>
                </a:r>
                <a:endParaRPr kumimoji="1" lang="ja-JP" altLang="en-US" sz="24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23" name="ホームベース 22"/>
              <p:cNvSpPr/>
              <p:nvPr/>
            </p:nvSpPr>
            <p:spPr>
              <a:xfrm rot="10800000">
                <a:off x="4791606" y="4510561"/>
                <a:ext cx="468052" cy="144016"/>
              </a:xfrm>
              <a:prstGeom prst="homePlat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4" name="テキスト ボックス 23"/>
              <p:cNvSpPr txBox="1"/>
              <p:nvPr/>
            </p:nvSpPr>
            <p:spPr>
              <a:xfrm>
                <a:off x="5024182" y="4791525"/>
                <a:ext cx="198022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JP" sz="2400" dirty="0" smtClean="0">
                    <a:solidFill>
                      <a:srgbClr val="FF0000"/>
                    </a:solidFill>
                  </a:rPr>
                  <a:t>Fragment 2</a:t>
                </a:r>
                <a:endParaRPr kumimoji="1" lang="ja-JP" altLang="en-US" sz="24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25" name="ホームベース 24"/>
              <p:cNvSpPr/>
              <p:nvPr/>
            </p:nvSpPr>
            <p:spPr>
              <a:xfrm rot="10800000">
                <a:off x="4789938" y="4958532"/>
                <a:ext cx="468052" cy="144016"/>
              </a:xfrm>
              <a:prstGeom prst="homePlat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9" name="ホームベース 28"/>
              <p:cNvSpPr/>
              <p:nvPr/>
            </p:nvSpPr>
            <p:spPr>
              <a:xfrm rot="10800000">
                <a:off x="4809389" y="3374169"/>
                <a:ext cx="468052" cy="144016"/>
              </a:xfrm>
              <a:prstGeom prst="homePlat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1" name="ホームベース 30"/>
              <p:cNvSpPr/>
              <p:nvPr/>
            </p:nvSpPr>
            <p:spPr>
              <a:xfrm>
                <a:off x="3199561" y="3300493"/>
                <a:ext cx="468052" cy="144016"/>
              </a:xfrm>
              <a:prstGeom prst="homePlat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cxnSp>
            <p:nvCxnSpPr>
              <p:cNvPr id="32" name="直線コネクタ 31"/>
              <p:cNvCxnSpPr/>
              <p:nvPr/>
            </p:nvCxnSpPr>
            <p:spPr>
              <a:xfrm>
                <a:off x="3723885" y="2731242"/>
                <a:ext cx="648881" cy="0"/>
              </a:xfrm>
              <a:prstGeom prst="line">
                <a:avLst/>
              </a:prstGeom>
              <a:ln w="28575">
                <a:solidFill>
                  <a:srgbClr val="FFFF0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テキスト ボックス 32"/>
              <p:cNvSpPr txBox="1"/>
              <p:nvPr/>
            </p:nvSpPr>
            <p:spPr>
              <a:xfrm>
                <a:off x="5034097" y="3215344"/>
                <a:ext cx="198022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2400" dirty="0">
                    <a:solidFill>
                      <a:srgbClr val="FF0000"/>
                    </a:solidFill>
                  </a:rPr>
                  <a:t>Fragment </a:t>
                </a:r>
                <a:r>
                  <a:rPr lang="en-US" altLang="ja-JP" sz="2400" dirty="0" smtClean="0">
                    <a:solidFill>
                      <a:srgbClr val="FF0000"/>
                    </a:solidFill>
                  </a:rPr>
                  <a:t>1</a:t>
                </a:r>
              </a:p>
            </p:txBody>
          </p:sp>
          <p:sp>
            <p:nvSpPr>
              <p:cNvPr id="28" name="正方形/長方形 27"/>
              <p:cNvSpPr/>
              <p:nvPr/>
            </p:nvSpPr>
            <p:spPr>
              <a:xfrm>
                <a:off x="3977353" y="4990153"/>
                <a:ext cx="772885" cy="238043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4" name="正方形/長方形 33"/>
              <p:cNvSpPr/>
              <p:nvPr/>
            </p:nvSpPr>
            <p:spPr>
              <a:xfrm>
                <a:off x="3983781" y="4539121"/>
                <a:ext cx="772885" cy="216403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5" name="正方形/長方形 34"/>
              <p:cNvSpPr/>
              <p:nvPr/>
            </p:nvSpPr>
            <p:spPr>
              <a:xfrm>
                <a:off x="4363652" y="3423186"/>
                <a:ext cx="396613" cy="196730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cxnSp>
            <p:nvCxnSpPr>
              <p:cNvPr id="38" name="直線コネクタ 37"/>
              <p:cNvCxnSpPr/>
              <p:nvPr/>
            </p:nvCxnSpPr>
            <p:spPr>
              <a:xfrm>
                <a:off x="3728193" y="3365246"/>
                <a:ext cx="648881" cy="0"/>
              </a:xfrm>
              <a:prstGeom prst="line">
                <a:avLst/>
              </a:prstGeom>
              <a:ln w="28575">
                <a:solidFill>
                  <a:srgbClr val="FF000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直線コネクタ 38"/>
              <p:cNvCxnSpPr/>
              <p:nvPr/>
            </p:nvCxnSpPr>
            <p:spPr>
              <a:xfrm>
                <a:off x="3696299" y="3509262"/>
                <a:ext cx="648881" cy="0"/>
              </a:xfrm>
              <a:prstGeom prst="line">
                <a:avLst/>
              </a:prstGeom>
              <a:ln w="28575">
                <a:solidFill>
                  <a:srgbClr val="FFFF0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テキスト ボックス 39"/>
              <p:cNvSpPr txBox="1"/>
              <p:nvPr/>
            </p:nvSpPr>
            <p:spPr>
              <a:xfrm>
                <a:off x="2553265" y="3423186"/>
                <a:ext cx="71043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1600" dirty="0" smtClean="0"/>
                  <a:t>Signal</a:t>
                </a:r>
                <a:endParaRPr kumimoji="1" lang="ja-JP" altLang="en-US" sz="1600" dirty="0"/>
              </a:p>
            </p:txBody>
          </p:sp>
          <p:sp>
            <p:nvSpPr>
              <p:cNvPr id="41" name="ホームベース 40"/>
              <p:cNvSpPr/>
              <p:nvPr/>
            </p:nvSpPr>
            <p:spPr>
              <a:xfrm>
                <a:off x="3204481" y="3472040"/>
                <a:ext cx="468052" cy="72009"/>
              </a:xfrm>
              <a:prstGeom prst="homePlat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2" name="テキスト ボックス 41"/>
              <p:cNvSpPr txBox="1"/>
              <p:nvPr/>
            </p:nvSpPr>
            <p:spPr>
              <a:xfrm>
                <a:off x="1463501" y="3091282"/>
                <a:ext cx="198022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2400" dirty="0">
                    <a:solidFill>
                      <a:srgbClr val="FF0000"/>
                    </a:solidFill>
                  </a:rPr>
                  <a:t>Fragment </a:t>
                </a:r>
                <a:r>
                  <a:rPr lang="en-US" altLang="ja-JP" sz="2400" dirty="0" smtClean="0">
                    <a:solidFill>
                      <a:srgbClr val="FF0000"/>
                    </a:solidFill>
                  </a:rPr>
                  <a:t>1</a:t>
                </a:r>
              </a:p>
            </p:txBody>
          </p:sp>
          <p:sp>
            <p:nvSpPr>
              <p:cNvPr id="30" name="テキスト ボックス 29"/>
              <p:cNvSpPr txBox="1"/>
              <p:nvPr/>
            </p:nvSpPr>
            <p:spPr>
              <a:xfrm>
                <a:off x="1823541" y="2559090"/>
                <a:ext cx="1522884" cy="3203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JP" sz="1600" dirty="0" smtClean="0"/>
                  <a:t>Gate complex</a:t>
                </a:r>
                <a:endParaRPr kumimoji="1" lang="ja-JP" altLang="en-US" sz="1600" dirty="0"/>
              </a:p>
            </p:txBody>
          </p:sp>
          <p:sp>
            <p:nvSpPr>
              <p:cNvPr id="36" name="ホームベース 35"/>
              <p:cNvSpPr/>
              <p:nvPr/>
            </p:nvSpPr>
            <p:spPr>
              <a:xfrm>
                <a:off x="3227697" y="2694020"/>
                <a:ext cx="468052" cy="72009"/>
              </a:xfrm>
              <a:prstGeom prst="homePlat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4758" y="410244"/>
              <a:ext cx="3569301" cy="25867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02989457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図 10" descr="C:\Users\俊輔\Google ドライブ\BIOMOD2014\実験\update\0916\Bio-Rad 2014-09-16 21hr 51min03.tif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57" t="48886" r="45754" b="34051"/>
          <a:stretch/>
        </p:blipFill>
        <p:spPr bwMode="auto">
          <a:xfrm>
            <a:off x="2959020" y="4020457"/>
            <a:ext cx="878354" cy="163751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2" name="テキスト ボックス 21"/>
          <p:cNvSpPr txBox="1"/>
          <p:nvPr/>
        </p:nvSpPr>
        <p:spPr>
          <a:xfrm>
            <a:off x="4382287" y="4238304"/>
            <a:ext cx="26605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400" dirty="0" smtClean="0">
                <a:solidFill>
                  <a:srgbClr val="FF0000"/>
                </a:solidFill>
              </a:rPr>
              <a:t>Updated</a:t>
            </a:r>
            <a:r>
              <a:rPr kumimoji="1" lang="en-US" altLang="ja-JP" sz="2400" dirty="0" smtClean="0">
                <a:solidFill>
                  <a:srgbClr val="FF0000"/>
                </a:solidFill>
              </a:rPr>
              <a:t> Complex</a:t>
            </a:r>
            <a:endParaRPr kumimoji="1" lang="ja-JP" altLang="en-US" sz="2400" dirty="0">
              <a:solidFill>
                <a:srgbClr val="FF0000"/>
              </a:solidFill>
            </a:endParaRPr>
          </a:p>
        </p:txBody>
      </p:sp>
      <p:sp>
        <p:nvSpPr>
          <p:cNvPr id="23" name="ホームベース 22"/>
          <p:cNvSpPr/>
          <p:nvPr/>
        </p:nvSpPr>
        <p:spPr>
          <a:xfrm rot="10800000">
            <a:off x="3859873" y="4364864"/>
            <a:ext cx="628864" cy="193496"/>
          </a:xfrm>
          <a:prstGeom prst="homePlat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4486360" y="4832662"/>
            <a:ext cx="15018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 smtClean="0">
                <a:solidFill>
                  <a:srgbClr val="FF0000"/>
                </a:solidFill>
              </a:rPr>
              <a:t>Fragment</a:t>
            </a:r>
            <a:endParaRPr kumimoji="1" lang="ja-JP" altLang="en-US" sz="2400" dirty="0">
              <a:solidFill>
                <a:srgbClr val="FF0000"/>
              </a:solidFill>
            </a:endParaRPr>
          </a:p>
        </p:txBody>
      </p:sp>
      <p:sp>
        <p:nvSpPr>
          <p:cNvPr id="25" name="ホームベース 24"/>
          <p:cNvSpPr/>
          <p:nvPr/>
        </p:nvSpPr>
        <p:spPr>
          <a:xfrm rot="10800000">
            <a:off x="3857631" y="4966747"/>
            <a:ext cx="628864" cy="193496"/>
          </a:xfrm>
          <a:prstGeom prst="homePlat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3309522" y="4920008"/>
            <a:ext cx="519215" cy="319829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/>
          <p:cNvSpPr/>
          <p:nvPr/>
        </p:nvSpPr>
        <p:spPr>
          <a:xfrm>
            <a:off x="3318158" y="4314012"/>
            <a:ext cx="510579" cy="290754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aphicFrame>
        <p:nvGraphicFramePr>
          <p:cNvPr id="36" name="表 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4030036"/>
              </p:ext>
            </p:extLst>
          </p:nvPr>
        </p:nvGraphicFramePr>
        <p:xfrm>
          <a:off x="-412659" y="1038784"/>
          <a:ext cx="4279998" cy="29667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343894"/>
                <a:gridCol w="432048"/>
                <a:gridCol w="504056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FF00"/>
                          </a:solidFill>
                        </a:rPr>
                        <a:t>Lane No.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FF00"/>
                          </a:solidFill>
                        </a:rPr>
                        <a:t>1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FF00"/>
                          </a:solidFill>
                        </a:rPr>
                        <a:t>2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Input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Gate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Polymerase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err="1" smtClean="0"/>
                        <a:t>dNTP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Signal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err="1" smtClean="0"/>
                        <a:t>EcoRI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Reaction Temperature [</a:t>
                      </a:r>
                      <a:r>
                        <a:rPr kumimoji="1" lang="ja-JP" altLang="en-US" dirty="0" smtClean="0"/>
                        <a:t>℃</a:t>
                      </a:r>
                      <a:r>
                        <a:rPr kumimoji="1" lang="en-US" altLang="ja-JP" dirty="0" smtClean="0"/>
                        <a:t>]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45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45</a:t>
                      </a:r>
                      <a:endParaRPr kumimoji="1" lang="ja-JP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5967580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/>
          <p:cNvGrpSpPr/>
          <p:nvPr/>
        </p:nvGrpSpPr>
        <p:grpSpPr>
          <a:xfrm>
            <a:off x="-252536" y="1127166"/>
            <a:ext cx="7295399" cy="4530809"/>
            <a:chOff x="-252536" y="1127166"/>
            <a:chExt cx="7295399" cy="4530809"/>
          </a:xfrm>
        </p:grpSpPr>
        <p:pic>
          <p:nvPicPr>
            <p:cNvPr id="11" name="図 10" descr="C:\Users\俊輔\Google ドライブ\BIOMOD2014\実験\update\0916\Bio-Rad 2014-09-16 21hr 51min03.tif"/>
            <p:cNvPicPr/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457" t="48886" r="45754" b="34051"/>
            <a:stretch/>
          </p:blipFill>
          <p:spPr bwMode="auto">
            <a:xfrm>
              <a:off x="2959020" y="4020457"/>
              <a:ext cx="878354" cy="1637518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22" name="テキスト ボックス 21"/>
            <p:cNvSpPr txBox="1"/>
            <p:nvPr/>
          </p:nvSpPr>
          <p:spPr>
            <a:xfrm>
              <a:off x="4382287" y="4238304"/>
              <a:ext cx="266057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400" dirty="0" smtClean="0">
                  <a:solidFill>
                    <a:srgbClr val="FF0000"/>
                  </a:solidFill>
                </a:rPr>
                <a:t>Updated</a:t>
              </a:r>
              <a:r>
                <a:rPr kumimoji="1" lang="en-US" altLang="ja-JP" sz="2400" dirty="0" smtClean="0">
                  <a:solidFill>
                    <a:srgbClr val="FF0000"/>
                  </a:solidFill>
                </a:rPr>
                <a:t> Complex</a:t>
              </a:r>
              <a:endParaRPr kumimoji="1" lang="ja-JP" altLang="en-US" sz="2400" dirty="0">
                <a:solidFill>
                  <a:srgbClr val="FF0000"/>
                </a:solidFill>
              </a:endParaRPr>
            </a:p>
          </p:txBody>
        </p:sp>
        <p:sp>
          <p:nvSpPr>
            <p:cNvPr id="23" name="ホームベース 22"/>
            <p:cNvSpPr/>
            <p:nvPr/>
          </p:nvSpPr>
          <p:spPr>
            <a:xfrm rot="10800000">
              <a:off x="3859873" y="4364864"/>
              <a:ext cx="628864" cy="193496"/>
            </a:xfrm>
            <a:prstGeom prst="homePlat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" name="テキスト ボックス 23"/>
            <p:cNvSpPr txBox="1"/>
            <p:nvPr/>
          </p:nvSpPr>
          <p:spPr>
            <a:xfrm>
              <a:off x="4486360" y="4832662"/>
              <a:ext cx="15018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2400" dirty="0" smtClean="0">
                  <a:solidFill>
                    <a:srgbClr val="FF0000"/>
                  </a:solidFill>
                </a:rPr>
                <a:t>Fragment</a:t>
              </a:r>
              <a:endParaRPr kumimoji="1" lang="ja-JP" altLang="en-US" sz="2400" dirty="0">
                <a:solidFill>
                  <a:srgbClr val="FF0000"/>
                </a:solidFill>
              </a:endParaRPr>
            </a:p>
          </p:txBody>
        </p:sp>
        <p:sp>
          <p:nvSpPr>
            <p:cNvPr id="25" name="ホームベース 24"/>
            <p:cNvSpPr/>
            <p:nvPr/>
          </p:nvSpPr>
          <p:spPr>
            <a:xfrm rot="10800000">
              <a:off x="3857631" y="4966747"/>
              <a:ext cx="628864" cy="193496"/>
            </a:xfrm>
            <a:prstGeom prst="homePlat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" name="正方形/長方形 27"/>
            <p:cNvSpPr/>
            <p:nvPr/>
          </p:nvSpPr>
          <p:spPr>
            <a:xfrm>
              <a:off x="3309522" y="4920008"/>
              <a:ext cx="519215" cy="319829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4" name="正方形/長方形 33"/>
            <p:cNvSpPr/>
            <p:nvPr/>
          </p:nvSpPr>
          <p:spPr>
            <a:xfrm>
              <a:off x="3318158" y="4314012"/>
              <a:ext cx="510579" cy="290754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52536" y="1127166"/>
              <a:ext cx="4104456" cy="29658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10767825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図 10" descr="C:\Users\俊輔\Google ドライブ\BIOMOD2014\実験\update\0916\Bio-Rad 2014-09-16 21hr 51min03.tif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57" t="48886" r="45754" b="34051"/>
          <a:stretch/>
        </p:blipFill>
        <p:spPr bwMode="auto">
          <a:xfrm>
            <a:off x="2959020" y="4020457"/>
            <a:ext cx="878354" cy="163751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2" name="テキスト ボックス 21"/>
          <p:cNvSpPr txBox="1"/>
          <p:nvPr/>
        </p:nvSpPr>
        <p:spPr>
          <a:xfrm>
            <a:off x="4382287" y="4238304"/>
            <a:ext cx="26605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400" dirty="0" smtClean="0">
                <a:solidFill>
                  <a:srgbClr val="FF0000"/>
                </a:solidFill>
              </a:rPr>
              <a:t>Updated</a:t>
            </a:r>
            <a:r>
              <a:rPr kumimoji="1" lang="en-US" altLang="ja-JP" sz="2400" dirty="0" smtClean="0">
                <a:solidFill>
                  <a:srgbClr val="FF0000"/>
                </a:solidFill>
              </a:rPr>
              <a:t> Complex</a:t>
            </a:r>
            <a:endParaRPr kumimoji="1" lang="ja-JP" altLang="en-US" sz="2400" dirty="0">
              <a:solidFill>
                <a:srgbClr val="FF0000"/>
              </a:solidFill>
            </a:endParaRPr>
          </a:p>
        </p:txBody>
      </p:sp>
      <p:sp>
        <p:nvSpPr>
          <p:cNvPr id="23" name="ホームベース 22"/>
          <p:cNvSpPr/>
          <p:nvPr/>
        </p:nvSpPr>
        <p:spPr>
          <a:xfrm rot="10800000">
            <a:off x="3859873" y="4364864"/>
            <a:ext cx="628864" cy="193496"/>
          </a:xfrm>
          <a:prstGeom prst="homePlat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4486360" y="4832662"/>
            <a:ext cx="15018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 smtClean="0">
                <a:solidFill>
                  <a:srgbClr val="FF0000"/>
                </a:solidFill>
              </a:rPr>
              <a:t>Fragment</a:t>
            </a:r>
            <a:endParaRPr kumimoji="1" lang="ja-JP" altLang="en-US" sz="2400" dirty="0">
              <a:solidFill>
                <a:srgbClr val="FF0000"/>
              </a:solidFill>
            </a:endParaRPr>
          </a:p>
        </p:txBody>
      </p:sp>
      <p:sp>
        <p:nvSpPr>
          <p:cNvPr id="25" name="ホームベース 24"/>
          <p:cNvSpPr/>
          <p:nvPr/>
        </p:nvSpPr>
        <p:spPr>
          <a:xfrm rot="10800000">
            <a:off x="3857631" y="4966747"/>
            <a:ext cx="628864" cy="193496"/>
          </a:xfrm>
          <a:prstGeom prst="homePlat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3309522" y="4920008"/>
            <a:ext cx="519215" cy="319829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/>
          <p:cNvSpPr/>
          <p:nvPr/>
        </p:nvSpPr>
        <p:spPr>
          <a:xfrm>
            <a:off x="3318158" y="4314012"/>
            <a:ext cx="510579" cy="290754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aphicFrame>
        <p:nvGraphicFramePr>
          <p:cNvPr id="36" name="表 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8349940"/>
              </p:ext>
            </p:extLst>
          </p:nvPr>
        </p:nvGraphicFramePr>
        <p:xfrm>
          <a:off x="-412659" y="1038784"/>
          <a:ext cx="4279998" cy="14833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343894"/>
                <a:gridCol w="432048"/>
                <a:gridCol w="504056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FF00"/>
                          </a:solidFill>
                        </a:rPr>
                        <a:t>Lane No.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FF00"/>
                          </a:solidFill>
                        </a:rPr>
                        <a:t>1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FF00"/>
                          </a:solidFill>
                        </a:rPr>
                        <a:t>2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Other</a:t>
                      </a:r>
                      <a:r>
                        <a:rPr kumimoji="1" lang="en-US" altLang="ja-JP" baseline="0" dirty="0" smtClean="0"/>
                        <a:t> components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Reaction Temperature [</a:t>
                      </a:r>
                      <a:r>
                        <a:rPr kumimoji="1" lang="ja-JP" altLang="en-US" dirty="0" smtClean="0"/>
                        <a:t>℃</a:t>
                      </a:r>
                      <a:r>
                        <a:rPr kumimoji="1" lang="en-US" altLang="ja-JP" dirty="0" smtClean="0"/>
                        <a:t>]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45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45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Signal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226259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 descr="C:\Users\俊輔\Google ドライブ\BIOMOD2014\実験\amplify 川上\0911\Bio-Rad 2014-09-11 17hr 28min.tif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07" t="15511" r="64696" b="38794"/>
          <a:stretch/>
        </p:blipFill>
        <p:spPr bwMode="auto">
          <a:xfrm>
            <a:off x="309460" y="1658563"/>
            <a:ext cx="1656184" cy="456623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テキスト ボックス 4"/>
          <p:cNvSpPr txBox="1"/>
          <p:nvPr/>
        </p:nvSpPr>
        <p:spPr>
          <a:xfrm>
            <a:off x="284417" y="1730571"/>
            <a:ext cx="5400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600" b="1" dirty="0" smtClean="0">
                <a:solidFill>
                  <a:srgbClr val="FFFF00"/>
                </a:solidFill>
              </a:rPr>
              <a:t>1</a:t>
            </a:r>
            <a:endParaRPr kumimoji="1" lang="ja-JP" altLang="en-US" sz="3600" b="1" dirty="0">
              <a:solidFill>
                <a:srgbClr val="FFFF00"/>
              </a:solidFill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705504" y="1730571"/>
            <a:ext cx="5400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600" b="1" dirty="0" smtClean="0">
                <a:solidFill>
                  <a:srgbClr val="FFFF00"/>
                </a:solidFill>
              </a:rPr>
              <a:t>2</a:t>
            </a:r>
            <a:endParaRPr kumimoji="1" lang="ja-JP" altLang="en-US" sz="3600" b="1" dirty="0">
              <a:solidFill>
                <a:srgbClr val="FFFF00"/>
              </a:solidFill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1101548" y="1730571"/>
            <a:ext cx="5400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600" b="1" dirty="0" smtClean="0">
                <a:solidFill>
                  <a:srgbClr val="FFFF00"/>
                </a:solidFill>
              </a:rPr>
              <a:t>3</a:t>
            </a:r>
            <a:endParaRPr kumimoji="1" lang="ja-JP" altLang="en-US" sz="3600" b="1" dirty="0">
              <a:solidFill>
                <a:srgbClr val="FFFF00"/>
              </a:solidFill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1497592" y="1730571"/>
            <a:ext cx="5400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600" b="1" dirty="0" smtClean="0">
                <a:solidFill>
                  <a:srgbClr val="FFFF00"/>
                </a:solidFill>
              </a:rPr>
              <a:t>4</a:t>
            </a:r>
            <a:endParaRPr kumimoji="1" lang="ja-JP" altLang="en-US" sz="3600" b="1" dirty="0">
              <a:solidFill>
                <a:srgbClr val="FFFF00"/>
              </a:solidFill>
            </a:endParaRPr>
          </a:p>
        </p:txBody>
      </p:sp>
      <p:pic>
        <p:nvPicPr>
          <p:cNvPr id="9" name="図 8" descr="C:\Users\俊輔\Google ドライブ\BIOMOD2014\実験\release 川上\0910\Bio-Rad 2014-09-10 19hr 45min1.tif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919" t="15305" r="43713" b="45663"/>
          <a:stretch/>
        </p:blipFill>
        <p:spPr bwMode="auto">
          <a:xfrm>
            <a:off x="2037652" y="1665221"/>
            <a:ext cx="1728192" cy="455957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0" name="テキスト ボックス 9"/>
          <p:cNvSpPr txBox="1"/>
          <p:nvPr/>
        </p:nvSpPr>
        <p:spPr>
          <a:xfrm>
            <a:off x="1998541" y="1730571"/>
            <a:ext cx="5400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600" b="1" dirty="0" smtClean="0">
                <a:solidFill>
                  <a:srgbClr val="FFFF00"/>
                </a:solidFill>
              </a:rPr>
              <a:t>1</a:t>
            </a:r>
            <a:endParaRPr kumimoji="1" lang="ja-JP" altLang="en-US" sz="3600" b="1" dirty="0">
              <a:solidFill>
                <a:srgbClr val="FFFF00"/>
              </a:solidFill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2419628" y="1730571"/>
            <a:ext cx="5400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600" b="1" dirty="0" smtClean="0">
                <a:solidFill>
                  <a:srgbClr val="FFFF00"/>
                </a:solidFill>
              </a:rPr>
              <a:t>2</a:t>
            </a:r>
            <a:endParaRPr kumimoji="1" lang="ja-JP" altLang="en-US" sz="3600" b="1" dirty="0">
              <a:solidFill>
                <a:srgbClr val="FFFF00"/>
              </a:solidFill>
            </a:endParaRP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2815672" y="1730571"/>
            <a:ext cx="5400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600" b="1" dirty="0" smtClean="0">
                <a:solidFill>
                  <a:srgbClr val="FFFF00"/>
                </a:solidFill>
              </a:rPr>
              <a:t>3</a:t>
            </a:r>
            <a:endParaRPr kumimoji="1" lang="ja-JP" altLang="en-US" sz="3600" b="1" dirty="0">
              <a:solidFill>
                <a:srgbClr val="FFFF00"/>
              </a:solidFill>
            </a:endParaRP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3211716" y="1730571"/>
            <a:ext cx="5400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600" b="1" dirty="0" smtClean="0">
                <a:solidFill>
                  <a:srgbClr val="FFFF00"/>
                </a:solidFill>
              </a:rPr>
              <a:t>4</a:t>
            </a:r>
            <a:endParaRPr kumimoji="1" lang="ja-JP" altLang="en-US" sz="3600" b="1" dirty="0">
              <a:solidFill>
                <a:srgbClr val="FFFF00"/>
              </a:solidFill>
            </a:endParaRPr>
          </a:p>
        </p:txBody>
      </p:sp>
      <p:grpSp>
        <p:nvGrpSpPr>
          <p:cNvPr id="2" name="グループ化 1"/>
          <p:cNvGrpSpPr/>
          <p:nvPr/>
        </p:nvGrpSpPr>
        <p:grpSpPr>
          <a:xfrm>
            <a:off x="4509431" y="1588296"/>
            <a:ext cx="1329055" cy="4636503"/>
            <a:chOff x="4509431" y="1588296"/>
            <a:chExt cx="1329055" cy="4636503"/>
          </a:xfrm>
        </p:grpSpPr>
        <p:pic>
          <p:nvPicPr>
            <p:cNvPr id="14" name="図 13" descr="C:\Users\俊輔\Google ドライブ\BIOMOD2014\実験\update\0916\Bio-Rad 2014-09-16 21hr 51min03.tif"/>
            <p:cNvPicPr/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457" t="2640" r="41656" b="34051"/>
            <a:stretch/>
          </p:blipFill>
          <p:spPr bwMode="auto">
            <a:xfrm>
              <a:off x="4661646" y="1702549"/>
              <a:ext cx="1048413" cy="4522250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16" name="テキスト ボックス 15"/>
            <p:cNvSpPr txBox="1"/>
            <p:nvPr/>
          </p:nvSpPr>
          <p:spPr>
            <a:xfrm>
              <a:off x="4509431" y="1588296"/>
              <a:ext cx="54006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3200" b="1" dirty="0" smtClean="0">
                  <a:solidFill>
                    <a:srgbClr val="FFFF00"/>
                  </a:solidFill>
                </a:rPr>
                <a:t>1</a:t>
              </a:r>
              <a:endParaRPr kumimoji="1" lang="ja-JP" altLang="en-US" sz="3200" b="1" dirty="0">
                <a:solidFill>
                  <a:srgbClr val="FFFF00"/>
                </a:solidFill>
              </a:endParaRPr>
            </a:p>
          </p:txBody>
        </p:sp>
        <p:sp>
          <p:nvSpPr>
            <p:cNvPr id="17" name="テキスト ボックス 16"/>
            <p:cNvSpPr txBox="1"/>
            <p:nvPr/>
          </p:nvSpPr>
          <p:spPr>
            <a:xfrm>
              <a:off x="4902382" y="1588296"/>
              <a:ext cx="54006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3200" b="1" dirty="0" smtClean="0">
                  <a:solidFill>
                    <a:srgbClr val="FFFF00"/>
                  </a:solidFill>
                </a:rPr>
                <a:t>2</a:t>
              </a:r>
              <a:endParaRPr kumimoji="1" lang="ja-JP" altLang="en-US" sz="3200" b="1" dirty="0">
                <a:solidFill>
                  <a:srgbClr val="FFFF00"/>
                </a:solidFill>
              </a:endParaRPr>
            </a:p>
          </p:txBody>
        </p:sp>
        <p:sp>
          <p:nvSpPr>
            <p:cNvPr id="18" name="テキスト ボックス 17"/>
            <p:cNvSpPr txBox="1"/>
            <p:nvPr/>
          </p:nvSpPr>
          <p:spPr>
            <a:xfrm>
              <a:off x="5298426" y="1588296"/>
              <a:ext cx="54006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3200" b="1" dirty="0" smtClean="0">
                  <a:solidFill>
                    <a:srgbClr val="FFFF00"/>
                  </a:solidFill>
                </a:rPr>
                <a:t>3</a:t>
              </a:r>
              <a:endParaRPr kumimoji="1" lang="ja-JP" altLang="en-US" sz="3200" b="1" dirty="0">
                <a:solidFill>
                  <a:srgbClr val="FFFF00"/>
                </a:solidFill>
              </a:endParaRPr>
            </a:p>
          </p:txBody>
        </p:sp>
      </p:grpSp>
      <p:grpSp>
        <p:nvGrpSpPr>
          <p:cNvPr id="36" name="グループ化 35"/>
          <p:cNvGrpSpPr/>
          <p:nvPr/>
        </p:nvGrpSpPr>
        <p:grpSpPr>
          <a:xfrm>
            <a:off x="6444208" y="1548684"/>
            <a:ext cx="1440160" cy="4703685"/>
            <a:chOff x="6444208" y="1548684"/>
            <a:chExt cx="1440160" cy="4703685"/>
          </a:xfrm>
        </p:grpSpPr>
        <p:pic>
          <p:nvPicPr>
            <p:cNvPr id="20" name="図 19" descr="C:\Users\俊輔\Google ドライブ\BIOMOD2014\実験\酵素フリー　電気泳動　川上\0918\Bio-Rad 2014-09-18 20hr 01minblue.tif"/>
            <p:cNvPicPr/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607" t="9360" r="27028" b="26485"/>
            <a:stretch/>
          </p:blipFill>
          <p:spPr bwMode="auto">
            <a:xfrm>
              <a:off x="6555544" y="1588296"/>
              <a:ext cx="1281909" cy="4664073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26" name="テキスト ボックス 25"/>
            <p:cNvSpPr txBox="1"/>
            <p:nvPr/>
          </p:nvSpPr>
          <p:spPr>
            <a:xfrm>
              <a:off x="6444208" y="1548684"/>
              <a:ext cx="5400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2400" b="1" dirty="0" smtClean="0">
                  <a:solidFill>
                    <a:srgbClr val="FFFF00"/>
                  </a:solidFill>
                </a:rPr>
                <a:t>1</a:t>
              </a:r>
              <a:endParaRPr kumimoji="1" lang="ja-JP" altLang="en-US" sz="2400" b="1" dirty="0">
                <a:solidFill>
                  <a:srgbClr val="FFFF00"/>
                </a:solidFill>
              </a:endParaRPr>
            </a:p>
          </p:txBody>
        </p:sp>
        <p:sp>
          <p:nvSpPr>
            <p:cNvPr id="27" name="テキスト ボックス 26"/>
            <p:cNvSpPr txBox="1"/>
            <p:nvPr/>
          </p:nvSpPr>
          <p:spPr>
            <a:xfrm>
              <a:off x="6774444" y="1548684"/>
              <a:ext cx="5400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2400" b="1" dirty="0" smtClean="0">
                  <a:solidFill>
                    <a:srgbClr val="FFFF00"/>
                  </a:solidFill>
                </a:rPr>
                <a:t>2</a:t>
              </a:r>
              <a:endParaRPr kumimoji="1" lang="ja-JP" altLang="en-US" sz="2400" b="1" dirty="0">
                <a:solidFill>
                  <a:srgbClr val="FFFF00"/>
                </a:solidFill>
              </a:endParaRPr>
            </a:p>
          </p:txBody>
        </p:sp>
        <p:sp>
          <p:nvSpPr>
            <p:cNvPr id="28" name="テキスト ボックス 27"/>
            <p:cNvSpPr txBox="1"/>
            <p:nvPr/>
          </p:nvSpPr>
          <p:spPr>
            <a:xfrm>
              <a:off x="7056276" y="1548684"/>
              <a:ext cx="5400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2400" b="1" dirty="0" smtClean="0">
                  <a:solidFill>
                    <a:srgbClr val="FFFF00"/>
                  </a:solidFill>
                </a:rPr>
                <a:t>3</a:t>
              </a:r>
              <a:endParaRPr kumimoji="1" lang="ja-JP" altLang="en-US" sz="2400" b="1" dirty="0">
                <a:solidFill>
                  <a:srgbClr val="FFFF00"/>
                </a:solidFill>
              </a:endParaRPr>
            </a:p>
          </p:txBody>
        </p:sp>
        <p:sp>
          <p:nvSpPr>
            <p:cNvPr id="29" name="テキスト ボックス 28"/>
            <p:cNvSpPr txBox="1"/>
            <p:nvPr/>
          </p:nvSpPr>
          <p:spPr>
            <a:xfrm>
              <a:off x="7344308" y="1548684"/>
              <a:ext cx="5400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2400" b="1" dirty="0" smtClean="0">
                  <a:solidFill>
                    <a:srgbClr val="FFFF00"/>
                  </a:solidFill>
                </a:rPr>
                <a:t>4</a:t>
              </a:r>
              <a:endParaRPr kumimoji="1" lang="ja-JP" altLang="en-US" sz="2400" b="1" dirty="0">
                <a:solidFill>
                  <a:srgbClr val="FFFF00"/>
                </a:solidFill>
              </a:endParaRPr>
            </a:p>
          </p:txBody>
        </p:sp>
      </p:grpSp>
      <p:grpSp>
        <p:nvGrpSpPr>
          <p:cNvPr id="37" name="グループ化 36"/>
          <p:cNvGrpSpPr/>
          <p:nvPr/>
        </p:nvGrpSpPr>
        <p:grpSpPr>
          <a:xfrm>
            <a:off x="7910864" y="1562752"/>
            <a:ext cx="1512168" cy="4675928"/>
            <a:chOff x="8172400" y="1548871"/>
            <a:chExt cx="1512168" cy="4675928"/>
          </a:xfrm>
        </p:grpSpPr>
        <p:pic>
          <p:nvPicPr>
            <p:cNvPr id="21" name="図 20" descr="C:\Users\俊輔\Google ドライブ\BIOMOD2014\実験\酵素フリー　電気泳動　川上\0918\Bio-Rad 2014-09-18 20hr 47min.tif"/>
            <p:cNvPicPr/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923" t="10274" r="22867" b="27169"/>
            <a:stretch/>
          </p:blipFill>
          <p:spPr bwMode="auto">
            <a:xfrm>
              <a:off x="8285870" y="1580517"/>
              <a:ext cx="1398697" cy="4644282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31" name="テキスト ボックス 30"/>
            <p:cNvSpPr txBox="1"/>
            <p:nvPr/>
          </p:nvSpPr>
          <p:spPr>
            <a:xfrm>
              <a:off x="8172400" y="1548871"/>
              <a:ext cx="5400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2400" b="1" dirty="0" smtClean="0">
                  <a:solidFill>
                    <a:srgbClr val="FFFF00"/>
                  </a:solidFill>
                </a:rPr>
                <a:t>1</a:t>
              </a:r>
              <a:endParaRPr kumimoji="1" lang="ja-JP" altLang="en-US" sz="2400" b="1" dirty="0">
                <a:solidFill>
                  <a:srgbClr val="FFFF00"/>
                </a:solidFill>
              </a:endParaRPr>
            </a:p>
          </p:txBody>
        </p:sp>
        <p:sp>
          <p:nvSpPr>
            <p:cNvPr id="32" name="テキスト ボックス 31"/>
            <p:cNvSpPr txBox="1"/>
            <p:nvPr/>
          </p:nvSpPr>
          <p:spPr>
            <a:xfrm>
              <a:off x="8502636" y="1548871"/>
              <a:ext cx="5400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2400" b="1" dirty="0" smtClean="0">
                  <a:solidFill>
                    <a:srgbClr val="FFFF00"/>
                  </a:solidFill>
                </a:rPr>
                <a:t>2</a:t>
              </a:r>
              <a:endParaRPr kumimoji="1" lang="ja-JP" altLang="en-US" sz="2400" b="1" dirty="0">
                <a:solidFill>
                  <a:srgbClr val="FFFF00"/>
                </a:solidFill>
              </a:endParaRPr>
            </a:p>
          </p:txBody>
        </p:sp>
        <p:sp>
          <p:nvSpPr>
            <p:cNvPr id="33" name="テキスト ボックス 32"/>
            <p:cNvSpPr txBox="1"/>
            <p:nvPr/>
          </p:nvSpPr>
          <p:spPr>
            <a:xfrm>
              <a:off x="8820472" y="1548871"/>
              <a:ext cx="5400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2400" b="1" dirty="0" smtClean="0">
                  <a:solidFill>
                    <a:srgbClr val="FFFF00"/>
                  </a:solidFill>
                </a:rPr>
                <a:t>3</a:t>
              </a:r>
              <a:endParaRPr kumimoji="1" lang="ja-JP" altLang="en-US" sz="2400" b="1" dirty="0">
                <a:solidFill>
                  <a:srgbClr val="FFFF00"/>
                </a:solidFill>
              </a:endParaRPr>
            </a:p>
          </p:txBody>
        </p:sp>
        <p:sp>
          <p:nvSpPr>
            <p:cNvPr id="34" name="テキスト ボックス 33"/>
            <p:cNvSpPr txBox="1"/>
            <p:nvPr/>
          </p:nvSpPr>
          <p:spPr>
            <a:xfrm>
              <a:off x="9144508" y="1548871"/>
              <a:ext cx="5400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2400" b="1" dirty="0" smtClean="0">
                  <a:solidFill>
                    <a:srgbClr val="FFFF00"/>
                  </a:solidFill>
                </a:rPr>
                <a:t>4</a:t>
              </a:r>
              <a:endParaRPr kumimoji="1" lang="ja-JP" altLang="en-US" sz="2400" b="1" dirty="0">
                <a:solidFill>
                  <a:srgbClr val="FFFF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1553661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グループ化 2"/>
          <p:cNvGrpSpPr/>
          <p:nvPr/>
        </p:nvGrpSpPr>
        <p:grpSpPr>
          <a:xfrm>
            <a:off x="770591" y="1374910"/>
            <a:ext cx="7223391" cy="3084479"/>
            <a:chOff x="770591" y="1374910"/>
            <a:chExt cx="7223391" cy="3084479"/>
          </a:xfrm>
        </p:grpSpPr>
        <p:pic>
          <p:nvPicPr>
            <p:cNvPr id="11" name="図 10" descr="C:\Users\俊輔\Google ドライブ\BIOMOD2014\実験\update\0916\Bio-Rad 2014-09-16 21hr 51min03.tif"/>
            <p:cNvPicPr/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457" t="48886" r="45754" b="34051"/>
            <a:stretch/>
          </p:blipFill>
          <p:spPr bwMode="auto">
            <a:xfrm>
              <a:off x="3910139" y="2821871"/>
              <a:ext cx="878354" cy="1637518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22" name="テキスト ボックス 21"/>
            <p:cNvSpPr txBox="1"/>
            <p:nvPr/>
          </p:nvSpPr>
          <p:spPr>
            <a:xfrm>
              <a:off x="5333406" y="3039718"/>
              <a:ext cx="266057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400" dirty="0" smtClean="0">
                  <a:solidFill>
                    <a:srgbClr val="DB0015"/>
                  </a:solidFill>
                </a:rPr>
                <a:t>Updated</a:t>
              </a:r>
              <a:r>
                <a:rPr kumimoji="1" lang="en-US" altLang="ja-JP" sz="2400" dirty="0" smtClean="0">
                  <a:solidFill>
                    <a:srgbClr val="DB0015"/>
                  </a:solidFill>
                </a:rPr>
                <a:t> Complex</a:t>
              </a:r>
              <a:endParaRPr kumimoji="1" lang="ja-JP" altLang="en-US" sz="2400" dirty="0">
                <a:solidFill>
                  <a:srgbClr val="DB0015"/>
                </a:solidFill>
              </a:endParaRPr>
            </a:p>
          </p:txBody>
        </p:sp>
        <p:sp>
          <p:nvSpPr>
            <p:cNvPr id="23" name="ホームベース 22"/>
            <p:cNvSpPr/>
            <p:nvPr/>
          </p:nvSpPr>
          <p:spPr>
            <a:xfrm rot="10800000">
              <a:off x="4810992" y="3166278"/>
              <a:ext cx="628864" cy="193496"/>
            </a:xfrm>
            <a:prstGeom prst="homePlate">
              <a:avLst/>
            </a:prstGeom>
            <a:solidFill>
              <a:srgbClr val="DB00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" name="テキスト ボックス 23"/>
            <p:cNvSpPr txBox="1"/>
            <p:nvPr/>
          </p:nvSpPr>
          <p:spPr>
            <a:xfrm>
              <a:off x="5220072" y="3634076"/>
              <a:ext cx="15018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400" dirty="0" smtClean="0"/>
                <a:t>Waste</a:t>
              </a:r>
              <a:endParaRPr kumimoji="1" lang="ja-JP" altLang="en-US" sz="2400" dirty="0"/>
            </a:p>
          </p:txBody>
        </p:sp>
        <p:sp>
          <p:nvSpPr>
            <p:cNvPr id="25" name="ホームベース 24"/>
            <p:cNvSpPr/>
            <p:nvPr/>
          </p:nvSpPr>
          <p:spPr>
            <a:xfrm rot="10800000">
              <a:off x="4808750" y="3768161"/>
              <a:ext cx="628864" cy="193496"/>
            </a:xfrm>
            <a:prstGeom prst="homePlat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" name="正方形/長方形 27"/>
            <p:cNvSpPr/>
            <p:nvPr/>
          </p:nvSpPr>
          <p:spPr>
            <a:xfrm>
              <a:off x="4260641" y="3721422"/>
              <a:ext cx="519215" cy="319829"/>
            </a:xfrm>
            <a:prstGeom prst="rect">
              <a:avLst/>
            </a:prstGeom>
            <a:noFill/>
            <a:ln>
              <a:solidFill>
                <a:srgbClr val="FFFF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4" name="正方形/長方形 33"/>
            <p:cNvSpPr/>
            <p:nvPr/>
          </p:nvSpPr>
          <p:spPr>
            <a:xfrm>
              <a:off x="4269277" y="3115426"/>
              <a:ext cx="510579" cy="290754"/>
            </a:xfrm>
            <a:prstGeom prst="rect">
              <a:avLst/>
            </a:prstGeom>
            <a:noFill/>
            <a:ln>
              <a:solidFill>
                <a:srgbClr val="DB0015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4098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0591" y="1374910"/>
              <a:ext cx="4041650" cy="15178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7859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F:\1002 data analysis\Bio-Rad 2014-10-02 21hr 29min01.tif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29" t="29805" r="43656" b="50232"/>
          <a:stretch/>
        </p:blipFill>
        <p:spPr bwMode="auto">
          <a:xfrm>
            <a:off x="702618" y="3155482"/>
            <a:ext cx="4661470" cy="3475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俊輔\Google ドライブ\BIOMOD2014\実験\read+release(ES)  川上\1002\Bio-Rad 2014-10-02 22hr 44minblue605.tif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923" t="15481" r="30735" b="37332"/>
          <a:stretch/>
        </p:blipFill>
        <p:spPr bwMode="auto">
          <a:xfrm>
            <a:off x="6660231" y="3396456"/>
            <a:ext cx="4626985" cy="3202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表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3874848"/>
              </p:ext>
            </p:extLst>
          </p:nvPr>
        </p:nvGraphicFramePr>
        <p:xfrm>
          <a:off x="-1908720" y="452698"/>
          <a:ext cx="7291281" cy="26521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664296"/>
                <a:gridCol w="576064"/>
                <a:gridCol w="604865"/>
                <a:gridCol w="547263"/>
                <a:gridCol w="576064"/>
                <a:gridCol w="576064"/>
                <a:gridCol w="579616"/>
                <a:gridCol w="572512"/>
                <a:gridCol w="594537"/>
              </a:tblGrid>
              <a:tr h="371344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FF00"/>
                          </a:solidFill>
                        </a:rPr>
                        <a:t>Lane No.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FF00"/>
                          </a:solidFill>
                        </a:rPr>
                        <a:t>1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FF00"/>
                          </a:solidFill>
                        </a:rPr>
                        <a:t>2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FF00"/>
                          </a:solidFill>
                        </a:rPr>
                        <a:t>3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FF00"/>
                          </a:solidFill>
                        </a:rPr>
                        <a:t>4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FF00"/>
                          </a:solidFill>
                        </a:rPr>
                        <a:t>5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FF00"/>
                          </a:solidFill>
                        </a:rPr>
                        <a:t>6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FF00"/>
                          </a:solidFill>
                        </a:rPr>
                        <a:t>7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FF00"/>
                          </a:solidFill>
                        </a:rPr>
                        <a:t>8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</a:tr>
              <a:tr h="371344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Enzymes &amp; </a:t>
                      </a:r>
                      <a:r>
                        <a:rPr kumimoji="1" lang="en-US" altLang="ja-JP" dirty="0" err="1" smtClean="0"/>
                        <a:t>dNTP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</a:tr>
              <a:tr h="371344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Transducer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</a:tr>
              <a:tr h="371344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Output</a:t>
                      </a:r>
                      <a:r>
                        <a:rPr kumimoji="1" lang="en-US" altLang="ja-JP" baseline="0" dirty="0" smtClean="0"/>
                        <a:t> 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1344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Template 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</a:tr>
              <a:tr h="371344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Input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</a:tr>
              <a:tr h="424056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Reaction</a:t>
                      </a:r>
                      <a:r>
                        <a:rPr kumimoji="1" lang="en-US" altLang="ja-JP" baseline="0" dirty="0" smtClean="0"/>
                        <a:t> Time [min]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b="0" dirty="0" smtClean="0"/>
                        <a:t>1</a:t>
                      </a:r>
                      <a:endParaRPr kumimoji="1" lang="ja-JP" altLang="en-US" sz="1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b="0" dirty="0" smtClean="0"/>
                        <a:t>2</a:t>
                      </a:r>
                      <a:endParaRPr kumimoji="1" lang="ja-JP" altLang="en-US" sz="1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b="0" kern="1200" baseline="0" dirty="0" smtClean="0"/>
                        <a:t>5</a:t>
                      </a:r>
                      <a:endParaRPr kumimoji="1" lang="ja-JP" altLang="en-US" sz="1800" b="0" kern="1200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b="0" dirty="0" smtClean="0"/>
                        <a:t>10</a:t>
                      </a:r>
                      <a:endParaRPr kumimoji="1" lang="ja-JP" altLang="en-US" sz="1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b="0" dirty="0" smtClean="0"/>
                        <a:t>20</a:t>
                      </a:r>
                      <a:endParaRPr kumimoji="1" lang="ja-JP" altLang="en-US" sz="1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b="0" dirty="0" smtClean="0"/>
                        <a:t>50</a:t>
                      </a:r>
                      <a:endParaRPr kumimoji="1" lang="ja-JP" altLang="en-US" sz="1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0" name="正方形/長方形 9"/>
          <p:cNvSpPr/>
          <p:nvPr/>
        </p:nvSpPr>
        <p:spPr>
          <a:xfrm>
            <a:off x="712596" y="5781522"/>
            <a:ext cx="4593449" cy="383782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729408" y="3698659"/>
            <a:ext cx="4058616" cy="510814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-866262" y="5760196"/>
            <a:ext cx="11177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400" dirty="0" smtClean="0">
                <a:solidFill>
                  <a:srgbClr val="FF0000"/>
                </a:solidFill>
              </a:rPr>
              <a:t>Output</a:t>
            </a:r>
            <a:endParaRPr kumimoji="1" lang="ja-JP" altLang="en-US" sz="2400" dirty="0">
              <a:solidFill>
                <a:srgbClr val="FF0000"/>
              </a:solidFill>
            </a:endParaRPr>
          </a:p>
        </p:txBody>
      </p:sp>
      <p:sp>
        <p:nvSpPr>
          <p:cNvPr id="17" name="ホームベース 16"/>
          <p:cNvSpPr/>
          <p:nvPr/>
        </p:nvSpPr>
        <p:spPr>
          <a:xfrm>
            <a:off x="219919" y="5927203"/>
            <a:ext cx="468052" cy="144016"/>
          </a:xfrm>
          <a:prstGeom prst="homePlat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-1332656" y="3717032"/>
            <a:ext cx="1636545" cy="469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400" dirty="0" smtClean="0">
                <a:solidFill>
                  <a:srgbClr val="FF0000"/>
                </a:solidFill>
              </a:rPr>
              <a:t>Transducer</a:t>
            </a:r>
            <a:endParaRPr kumimoji="1" lang="ja-JP" altLang="en-US" sz="2400" dirty="0">
              <a:solidFill>
                <a:srgbClr val="FF0000"/>
              </a:solidFill>
            </a:endParaRPr>
          </a:p>
        </p:txBody>
      </p:sp>
      <p:sp>
        <p:nvSpPr>
          <p:cNvPr id="19" name="ホームベース 18"/>
          <p:cNvSpPr/>
          <p:nvPr/>
        </p:nvSpPr>
        <p:spPr>
          <a:xfrm>
            <a:off x="219919" y="3907856"/>
            <a:ext cx="468052" cy="144016"/>
          </a:xfrm>
          <a:prstGeom prst="homePlat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47255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俊輔\Google ドライブ\BIOMOD2014\実験\read+release(ES)  川上\1002\Bio-Rad 2014-10-02 22hr 44minblue605.tif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923" t="15481" r="30735" b="37332"/>
          <a:stretch/>
        </p:blipFill>
        <p:spPr bwMode="auto">
          <a:xfrm>
            <a:off x="6660231" y="3396456"/>
            <a:ext cx="4626985" cy="3202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グループ化 3"/>
          <p:cNvGrpSpPr/>
          <p:nvPr/>
        </p:nvGrpSpPr>
        <p:grpSpPr>
          <a:xfrm>
            <a:off x="-1944870" y="422009"/>
            <a:ext cx="7308958" cy="6209017"/>
            <a:chOff x="-1944870" y="422009"/>
            <a:chExt cx="7308958" cy="6209017"/>
          </a:xfrm>
        </p:grpSpPr>
        <p:pic>
          <p:nvPicPr>
            <p:cNvPr id="3" name="Picture 3" descr="F:\1002 data analysis\Bio-Rad 2014-10-02 21hr 29min01.tif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329" t="29805" r="43656" b="50232"/>
            <a:stretch/>
          </p:blipFill>
          <p:spPr bwMode="auto">
            <a:xfrm>
              <a:off x="702618" y="3155482"/>
              <a:ext cx="4661470" cy="34755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正方形/長方形 9"/>
            <p:cNvSpPr/>
            <p:nvPr/>
          </p:nvSpPr>
          <p:spPr>
            <a:xfrm>
              <a:off x="712596" y="5781522"/>
              <a:ext cx="4593449" cy="383782"/>
            </a:xfrm>
            <a:prstGeom prst="rect">
              <a:avLst/>
            </a:prstGeom>
            <a:noFill/>
            <a:ln>
              <a:solidFill>
                <a:srgbClr val="DB0015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" name="正方形/長方形 10"/>
            <p:cNvSpPr/>
            <p:nvPr/>
          </p:nvSpPr>
          <p:spPr>
            <a:xfrm>
              <a:off x="729408" y="3698659"/>
              <a:ext cx="4058616" cy="510814"/>
            </a:xfrm>
            <a:prstGeom prst="rect">
              <a:avLst/>
            </a:prstGeom>
            <a:noFill/>
            <a:ln>
              <a:solidFill>
                <a:srgbClr val="FFFF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" name="テキスト ボックス 15"/>
            <p:cNvSpPr txBox="1"/>
            <p:nvPr/>
          </p:nvSpPr>
          <p:spPr>
            <a:xfrm>
              <a:off x="-1100996" y="5764307"/>
              <a:ext cx="13525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400" dirty="0" smtClean="0">
                  <a:solidFill>
                    <a:srgbClr val="DB0015"/>
                  </a:solidFill>
                </a:rPr>
                <a:t>Output-A</a:t>
              </a:r>
              <a:endParaRPr kumimoji="1" lang="ja-JP" altLang="en-US" sz="2400" dirty="0">
                <a:solidFill>
                  <a:srgbClr val="DB0015"/>
                </a:solidFill>
              </a:endParaRPr>
            </a:p>
          </p:txBody>
        </p:sp>
        <p:sp>
          <p:nvSpPr>
            <p:cNvPr id="17" name="ホームベース 16"/>
            <p:cNvSpPr/>
            <p:nvPr/>
          </p:nvSpPr>
          <p:spPr>
            <a:xfrm>
              <a:off x="219919" y="5927203"/>
              <a:ext cx="468052" cy="144016"/>
            </a:xfrm>
            <a:prstGeom prst="homePlate">
              <a:avLst/>
            </a:prstGeom>
            <a:solidFill>
              <a:srgbClr val="DB00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" name="テキスト ボックス 17"/>
            <p:cNvSpPr txBox="1"/>
            <p:nvPr/>
          </p:nvSpPr>
          <p:spPr>
            <a:xfrm>
              <a:off x="-1620688" y="3717032"/>
              <a:ext cx="1980220" cy="4690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400" dirty="0" smtClean="0"/>
                <a:t>Transducer-A</a:t>
              </a:r>
              <a:endParaRPr kumimoji="1" lang="ja-JP" altLang="en-US" sz="2400" dirty="0"/>
            </a:p>
          </p:txBody>
        </p:sp>
        <p:sp>
          <p:nvSpPr>
            <p:cNvPr id="19" name="ホームベース 18"/>
            <p:cNvSpPr/>
            <p:nvPr/>
          </p:nvSpPr>
          <p:spPr>
            <a:xfrm>
              <a:off x="219919" y="3907856"/>
              <a:ext cx="468052" cy="144016"/>
            </a:xfrm>
            <a:prstGeom prst="homePlat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5122" name="Picture 2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944870" y="422009"/>
              <a:ext cx="7297737" cy="27257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636733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F:\1002 data analysis\stained gel\Bio-Rad 2014-10-02 22hr 44minblue605.tif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18" t="18780" r="43315" b="39349"/>
          <a:stretch/>
        </p:blipFill>
        <p:spPr bwMode="auto">
          <a:xfrm>
            <a:off x="3110357" y="2133487"/>
            <a:ext cx="4628978" cy="5395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正方形/長方形 9"/>
          <p:cNvSpPr/>
          <p:nvPr/>
        </p:nvSpPr>
        <p:spPr>
          <a:xfrm>
            <a:off x="6012160" y="6675556"/>
            <a:ext cx="1330558" cy="561895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598" y="-214425"/>
            <a:ext cx="7297737" cy="2347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テキスト ボックス 14"/>
          <p:cNvSpPr txBox="1"/>
          <p:nvPr/>
        </p:nvSpPr>
        <p:spPr>
          <a:xfrm>
            <a:off x="8532440" y="6711751"/>
            <a:ext cx="10687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 smtClean="0">
                <a:solidFill>
                  <a:srgbClr val="FF0000"/>
                </a:solidFill>
              </a:rPr>
              <a:t>Signal</a:t>
            </a:r>
            <a:endParaRPr kumimoji="1" lang="ja-JP" altLang="en-US" sz="2400" dirty="0">
              <a:solidFill>
                <a:srgbClr val="FF0000"/>
              </a:solidFill>
            </a:endParaRPr>
          </a:p>
        </p:txBody>
      </p:sp>
      <p:sp>
        <p:nvSpPr>
          <p:cNvPr id="20" name="ホームベース 19"/>
          <p:cNvSpPr/>
          <p:nvPr/>
        </p:nvSpPr>
        <p:spPr>
          <a:xfrm rot="10800000">
            <a:off x="7380312" y="6879650"/>
            <a:ext cx="1224136" cy="221757"/>
          </a:xfrm>
          <a:prstGeom prst="homePlat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25770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グループ化 2"/>
          <p:cNvGrpSpPr/>
          <p:nvPr/>
        </p:nvGrpSpPr>
        <p:grpSpPr>
          <a:xfrm>
            <a:off x="226591" y="415230"/>
            <a:ext cx="9164677" cy="3698570"/>
            <a:chOff x="226591" y="415230"/>
            <a:chExt cx="9164677" cy="3698570"/>
          </a:xfrm>
        </p:grpSpPr>
        <p:pic>
          <p:nvPicPr>
            <p:cNvPr id="2051" name="Picture 3" descr="F:\1002 data analysis\stained gel\Bio-Rad 2014-10-02 22hr 44minblue605.tif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518" t="52908" r="43315" b="39349"/>
            <a:stretch/>
          </p:blipFill>
          <p:spPr bwMode="auto">
            <a:xfrm>
              <a:off x="2900472" y="3115975"/>
              <a:ext cx="4628978" cy="9978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正方形/長方形 9"/>
            <p:cNvSpPr/>
            <p:nvPr/>
          </p:nvSpPr>
          <p:spPr>
            <a:xfrm>
              <a:off x="5802275" y="3260102"/>
              <a:ext cx="1330558" cy="561895"/>
            </a:xfrm>
            <a:prstGeom prst="rect">
              <a:avLst/>
            </a:prstGeom>
            <a:noFill/>
            <a:ln>
              <a:solidFill>
                <a:srgbClr val="E674B3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テキスト ボックス 14"/>
            <p:cNvSpPr txBox="1"/>
            <p:nvPr/>
          </p:nvSpPr>
          <p:spPr>
            <a:xfrm>
              <a:off x="8322555" y="3296297"/>
              <a:ext cx="106871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2400" dirty="0" smtClean="0">
                  <a:solidFill>
                    <a:srgbClr val="E674B3"/>
                  </a:solidFill>
                </a:rPr>
                <a:t>Signal</a:t>
              </a:r>
              <a:endParaRPr kumimoji="1" lang="ja-JP" altLang="en-US" sz="2400" dirty="0">
                <a:solidFill>
                  <a:srgbClr val="E674B3"/>
                </a:solidFill>
              </a:endParaRPr>
            </a:p>
          </p:txBody>
        </p:sp>
        <p:sp>
          <p:nvSpPr>
            <p:cNvPr id="20" name="ホームベース 19"/>
            <p:cNvSpPr/>
            <p:nvPr/>
          </p:nvSpPr>
          <p:spPr>
            <a:xfrm rot="10800000">
              <a:off x="7170427" y="3464196"/>
              <a:ext cx="1224136" cy="221757"/>
            </a:xfrm>
            <a:prstGeom prst="homePlate">
              <a:avLst/>
            </a:prstGeom>
            <a:solidFill>
              <a:srgbClr val="E674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6591" y="415230"/>
              <a:ext cx="7297737" cy="27257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389091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グラフ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59219121"/>
              </p:ext>
            </p:extLst>
          </p:nvPr>
        </p:nvGraphicFramePr>
        <p:xfrm>
          <a:off x="107504" y="44624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6" name="グラフ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54523882"/>
              </p:ext>
            </p:extLst>
          </p:nvPr>
        </p:nvGraphicFramePr>
        <p:xfrm>
          <a:off x="46459" y="274320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1588" y="2705075"/>
            <a:ext cx="4578350" cy="274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1588" y="0"/>
            <a:ext cx="4578350" cy="274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3110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グラフ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0483341"/>
              </p:ext>
            </p:extLst>
          </p:nvPr>
        </p:nvGraphicFramePr>
        <p:xfrm>
          <a:off x="-2196752" y="1196752"/>
          <a:ext cx="7155578" cy="51338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1340768"/>
            <a:ext cx="7151687" cy="5133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1281998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俊輔\Desktop\Figure3-0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620688"/>
            <a:ext cx="11610528" cy="5805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2300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グループ化 5"/>
          <p:cNvGrpSpPr/>
          <p:nvPr/>
        </p:nvGrpSpPr>
        <p:grpSpPr>
          <a:xfrm>
            <a:off x="4995472" y="969932"/>
            <a:ext cx="1512168" cy="4675928"/>
            <a:chOff x="8172400" y="1548871"/>
            <a:chExt cx="1512168" cy="4675928"/>
          </a:xfrm>
        </p:grpSpPr>
        <p:pic>
          <p:nvPicPr>
            <p:cNvPr id="7" name="図 6" descr="C:\Users\俊輔\Google ドライブ\BIOMOD2014\実験\酵素フリー　電気泳動　川上\0918\Bio-Rad 2014-09-18 20hr 47min.tif"/>
            <p:cNvPicPr/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923" t="10274" r="22867" b="27169"/>
            <a:stretch/>
          </p:blipFill>
          <p:spPr bwMode="auto">
            <a:xfrm>
              <a:off x="8285870" y="1580517"/>
              <a:ext cx="1398697" cy="4644282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8" name="テキスト ボックス 7"/>
            <p:cNvSpPr txBox="1"/>
            <p:nvPr/>
          </p:nvSpPr>
          <p:spPr>
            <a:xfrm>
              <a:off x="8172400" y="1548871"/>
              <a:ext cx="5400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2400" b="1" dirty="0" smtClean="0">
                  <a:solidFill>
                    <a:srgbClr val="FFFF00"/>
                  </a:solidFill>
                </a:rPr>
                <a:t>1</a:t>
              </a:r>
              <a:endParaRPr kumimoji="1" lang="ja-JP" altLang="en-US" sz="2400" b="1" dirty="0">
                <a:solidFill>
                  <a:srgbClr val="FFFF00"/>
                </a:solidFill>
              </a:endParaRPr>
            </a:p>
          </p:txBody>
        </p:sp>
        <p:sp>
          <p:nvSpPr>
            <p:cNvPr id="9" name="テキスト ボックス 8"/>
            <p:cNvSpPr txBox="1"/>
            <p:nvPr/>
          </p:nvSpPr>
          <p:spPr>
            <a:xfrm>
              <a:off x="8502636" y="1548871"/>
              <a:ext cx="5400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2400" b="1" dirty="0" smtClean="0">
                  <a:solidFill>
                    <a:srgbClr val="FFFF00"/>
                  </a:solidFill>
                </a:rPr>
                <a:t>2</a:t>
              </a:r>
              <a:endParaRPr kumimoji="1" lang="ja-JP" altLang="en-US" sz="2400" b="1" dirty="0">
                <a:solidFill>
                  <a:srgbClr val="FFFF00"/>
                </a:solidFill>
              </a:endParaRPr>
            </a:p>
          </p:txBody>
        </p:sp>
        <p:sp>
          <p:nvSpPr>
            <p:cNvPr id="10" name="テキスト ボックス 9"/>
            <p:cNvSpPr txBox="1"/>
            <p:nvPr/>
          </p:nvSpPr>
          <p:spPr>
            <a:xfrm>
              <a:off x="8820472" y="1548871"/>
              <a:ext cx="5400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2400" b="1" dirty="0" smtClean="0">
                  <a:solidFill>
                    <a:srgbClr val="FFFF00"/>
                  </a:solidFill>
                </a:rPr>
                <a:t>3</a:t>
              </a:r>
              <a:endParaRPr kumimoji="1" lang="ja-JP" altLang="en-US" sz="2400" b="1" dirty="0">
                <a:solidFill>
                  <a:srgbClr val="FFFF00"/>
                </a:solidFill>
              </a:endParaRPr>
            </a:p>
          </p:txBody>
        </p:sp>
        <p:sp>
          <p:nvSpPr>
            <p:cNvPr id="11" name="テキスト ボックス 10"/>
            <p:cNvSpPr txBox="1"/>
            <p:nvPr/>
          </p:nvSpPr>
          <p:spPr>
            <a:xfrm>
              <a:off x="9144508" y="1548871"/>
              <a:ext cx="5400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2400" b="1" dirty="0" smtClean="0">
                  <a:solidFill>
                    <a:srgbClr val="FFFF00"/>
                  </a:solidFill>
                </a:rPr>
                <a:t>4</a:t>
              </a:r>
              <a:endParaRPr kumimoji="1" lang="ja-JP" altLang="en-US" sz="2400" b="1" dirty="0">
                <a:solidFill>
                  <a:srgbClr val="FFFF00"/>
                </a:solidFill>
              </a:endParaRPr>
            </a:p>
          </p:txBody>
        </p:sp>
      </p:grpSp>
      <p:sp>
        <p:nvSpPr>
          <p:cNvPr id="23" name="テキスト ボックス 22"/>
          <p:cNvSpPr txBox="1"/>
          <p:nvPr/>
        </p:nvSpPr>
        <p:spPr>
          <a:xfrm>
            <a:off x="2658030" y="3573016"/>
            <a:ext cx="16536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600" dirty="0" smtClean="0"/>
              <a:t>Output &amp;Output*</a:t>
            </a:r>
            <a:endParaRPr kumimoji="1" lang="ja-JP" altLang="en-US" sz="1600" dirty="0"/>
          </a:p>
        </p:txBody>
      </p:sp>
      <p:pic>
        <p:nvPicPr>
          <p:cNvPr id="12" name="図 11" descr="C:\Users\俊輔\Google ドライブ\BIOMOD2014\実験\酵素フリー　電気泳動　川上\0918\Bio-Rad 2014-09-18 20hr 01minblue.tif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607" t="9360" r="27028" b="26485"/>
          <a:stretch/>
        </p:blipFill>
        <p:spPr bwMode="auto">
          <a:xfrm>
            <a:off x="900686" y="984000"/>
            <a:ext cx="1281909" cy="4664073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3" name="テキスト ボックス 12"/>
          <p:cNvSpPr txBox="1"/>
          <p:nvPr/>
        </p:nvSpPr>
        <p:spPr>
          <a:xfrm>
            <a:off x="789350" y="944388"/>
            <a:ext cx="5400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b="1" dirty="0" smtClean="0">
                <a:solidFill>
                  <a:srgbClr val="FFFF00"/>
                </a:solidFill>
              </a:rPr>
              <a:t>1</a:t>
            </a:r>
            <a:endParaRPr kumimoji="1" lang="ja-JP" altLang="en-US" sz="2400" b="1" dirty="0">
              <a:solidFill>
                <a:srgbClr val="FFFF00"/>
              </a:solidFill>
            </a:endParaRP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1119586" y="944388"/>
            <a:ext cx="5400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b="1" dirty="0" smtClean="0">
                <a:solidFill>
                  <a:srgbClr val="FFFF00"/>
                </a:solidFill>
              </a:rPr>
              <a:t>2</a:t>
            </a:r>
            <a:endParaRPr kumimoji="1" lang="ja-JP" altLang="en-US" sz="2400" b="1" dirty="0">
              <a:solidFill>
                <a:srgbClr val="FFFF00"/>
              </a:solidFill>
            </a:endParaRP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1401418" y="944388"/>
            <a:ext cx="5400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b="1" dirty="0" smtClean="0">
                <a:solidFill>
                  <a:srgbClr val="FFFF00"/>
                </a:solidFill>
              </a:rPr>
              <a:t>3</a:t>
            </a:r>
            <a:endParaRPr kumimoji="1" lang="ja-JP" altLang="en-US" sz="2400" b="1" dirty="0">
              <a:solidFill>
                <a:srgbClr val="FFFF00"/>
              </a:solidFill>
            </a:endParaRPr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1689450" y="944388"/>
            <a:ext cx="5400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b="1" dirty="0" smtClean="0">
                <a:solidFill>
                  <a:srgbClr val="FFFF00"/>
                </a:solidFill>
              </a:rPr>
              <a:t>4</a:t>
            </a:r>
            <a:endParaRPr kumimoji="1" lang="ja-JP" altLang="en-US" sz="2400" b="1" dirty="0">
              <a:solidFill>
                <a:srgbClr val="FFFF00"/>
              </a:solidFill>
            </a:endParaRPr>
          </a:p>
        </p:txBody>
      </p:sp>
      <p:cxnSp>
        <p:nvCxnSpPr>
          <p:cNvPr id="17" name="直線コネクタ 16"/>
          <p:cNvCxnSpPr/>
          <p:nvPr/>
        </p:nvCxnSpPr>
        <p:spPr>
          <a:xfrm>
            <a:off x="1214436" y="4219420"/>
            <a:ext cx="950027" cy="0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テキスト ボックス 17"/>
          <p:cNvSpPr txBox="1"/>
          <p:nvPr/>
        </p:nvSpPr>
        <p:spPr>
          <a:xfrm>
            <a:off x="2655212" y="3875116"/>
            <a:ext cx="1980220" cy="7554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400" dirty="0" smtClean="0">
                <a:solidFill>
                  <a:srgbClr val="FF0000"/>
                </a:solidFill>
              </a:rPr>
              <a:t>Output</a:t>
            </a:r>
            <a:r>
              <a:rPr kumimoji="1" lang="en-US" altLang="ja-JP" sz="2400" dirty="0" smtClean="0">
                <a:solidFill>
                  <a:srgbClr val="FF0000"/>
                </a:solidFill>
              </a:rPr>
              <a:t> Strand with FAM</a:t>
            </a:r>
            <a:endParaRPr kumimoji="1" lang="ja-JP" altLang="en-US" sz="2400" dirty="0">
              <a:solidFill>
                <a:srgbClr val="FF0000"/>
              </a:solidFill>
            </a:endParaRPr>
          </a:p>
        </p:txBody>
      </p:sp>
      <p:sp>
        <p:nvSpPr>
          <p:cNvPr id="19" name="ホームベース 18"/>
          <p:cNvSpPr/>
          <p:nvPr/>
        </p:nvSpPr>
        <p:spPr>
          <a:xfrm rot="10800000">
            <a:off x="2213308" y="4144405"/>
            <a:ext cx="468052" cy="144016"/>
          </a:xfrm>
          <a:prstGeom prst="homePlat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0" name="直線コネクタ 19"/>
          <p:cNvCxnSpPr/>
          <p:nvPr/>
        </p:nvCxnSpPr>
        <p:spPr>
          <a:xfrm>
            <a:off x="1215052" y="3763643"/>
            <a:ext cx="950027" cy="0"/>
          </a:xfrm>
          <a:prstGeom prst="line">
            <a:avLst/>
          </a:prstGeom>
          <a:ln w="28575">
            <a:solidFill>
              <a:srgbClr val="FFFF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ホームベース 23"/>
          <p:cNvSpPr/>
          <p:nvPr/>
        </p:nvSpPr>
        <p:spPr>
          <a:xfrm rot="10800000">
            <a:off x="2211579" y="3734277"/>
            <a:ext cx="468052" cy="72009"/>
          </a:xfrm>
          <a:prstGeom prst="homeP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テキスト ボックス 26"/>
          <p:cNvSpPr txBox="1"/>
          <p:nvPr/>
        </p:nvSpPr>
        <p:spPr>
          <a:xfrm>
            <a:off x="5891" y="464522"/>
            <a:ext cx="29523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800" dirty="0" smtClean="0"/>
              <a:t>Fluorescence</a:t>
            </a:r>
            <a:endParaRPr kumimoji="1" lang="ja-JP" altLang="en-US" sz="2800" dirty="0"/>
          </a:p>
        </p:txBody>
      </p:sp>
      <p:sp>
        <p:nvSpPr>
          <p:cNvPr id="28" name="テキスト ボックス 27"/>
          <p:cNvSpPr txBox="1"/>
          <p:nvPr/>
        </p:nvSpPr>
        <p:spPr>
          <a:xfrm>
            <a:off x="4275392" y="464522"/>
            <a:ext cx="29523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800" dirty="0" smtClean="0"/>
              <a:t>Stained</a:t>
            </a:r>
            <a:endParaRPr kumimoji="1" lang="ja-JP" altLang="en-US" sz="2800" dirty="0"/>
          </a:p>
        </p:txBody>
      </p:sp>
      <p:sp>
        <p:nvSpPr>
          <p:cNvPr id="29" name="テキスト ボックス 28"/>
          <p:cNvSpPr txBox="1"/>
          <p:nvPr/>
        </p:nvSpPr>
        <p:spPr>
          <a:xfrm>
            <a:off x="6868743" y="3810176"/>
            <a:ext cx="2663233" cy="330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600" dirty="0" smtClean="0"/>
              <a:t>Output with FAM &amp;Output*</a:t>
            </a:r>
            <a:endParaRPr kumimoji="1" lang="ja-JP" altLang="en-US" sz="1600" dirty="0"/>
          </a:p>
        </p:txBody>
      </p:sp>
      <p:cxnSp>
        <p:nvCxnSpPr>
          <p:cNvPr id="30" name="直線コネクタ 29"/>
          <p:cNvCxnSpPr/>
          <p:nvPr/>
        </p:nvCxnSpPr>
        <p:spPr>
          <a:xfrm>
            <a:off x="6219608" y="4013057"/>
            <a:ext cx="269593" cy="0"/>
          </a:xfrm>
          <a:prstGeom prst="line">
            <a:avLst/>
          </a:prstGeom>
          <a:ln w="28575">
            <a:solidFill>
              <a:srgbClr val="FFFF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ホームベース 30"/>
          <p:cNvSpPr/>
          <p:nvPr/>
        </p:nvSpPr>
        <p:spPr>
          <a:xfrm rot="10800000">
            <a:off x="6539635" y="3983691"/>
            <a:ext cx="468052" cy="72009"/>
          </a:xfrm>
          <a:prstGeom prst="homeP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テキスト ボックス 32"/>
          <p:cNvSpPr txBox="1"/>
          <p:nvPr/>
        </p:nvSpPr>
        <p:spPr>
          <a:xfrm>
            <a:off x="6969492" y="3996250"/>
            <a:ext cx="16536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600" dirty="0" smtClean="0"/>
              <a:t>Output &amp;Output*</a:t>
            </a:r>
            <a:endParaRPr kumimoji="1" lang="ja-JP" altLang="en-US" sz="1600" dirty="0"/>
          </a:p>
        </p:txBody>
      </p:sp>
      <p:cxnSp>
        <p:nvCxnSpPr>
          <p:cNvPr id="34" name="直線コネクタ 33"/>
          <p:cNvCxnSpPr/>
          <p:nvPr/>
        </p:nvCxnSpPr>
        <p:spPr>
          <a:xfrm>
            <a:off x="5859568" y="4128937"/>
            <a:ext cx="635687" cy="0"/>
          </a:xfrm>
          <a:prstGeom prst="line">
            <a:avLst/>
          </a:prstGeom>
          <a:ln w="28575">
            <a:solidFill>
              <a:srgbClr val="FFFF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ホームベース 34"/>
          <p:cNvSpPr/>
          <p:nvPr/>
        </p:nvSpPr>
        <p:spPr>
          <a:xfrm rot="10800000">
            <a:off x="6541303" y="4240251"/>
            <a:ext cx="468052" cy="72009"/>
          </a:xfrm>
          <a:prstGeom prst="homeP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テキスト ボックス 36"/>
          <p:cNvSpPr txBox="1"/>
          <p:nvPr/>
        </p:nvSpPr>
        <p:spPr>
          <a:xfrm>
            <a:off x="6823808" y="3327188"/>
            <a:ext cx="16536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600" dirty="0" smtClean="0"/>
              <a:t>Input &amp;Input*</a:t>
            </a:r>
            <a:endParaRPr kumimoji="1" lang="ja-JP" altLang="en-US" sz="1600" dirty="0"/>
          </a:p>
        </p:txBody>
      </p:sp>
      <p:cxnSp>
        <p:nvCxnSpPr>
          <p:cNvPr id="38" name="直線コネクタ 37"/>
          <p:cNvCxnSpPr/>
          <p:nvPr/>
        </p:nvCxnSpPr>
        <p:spPr>
          <a:xfrm>
            <a:off x="5139488" y="3521189"/>
            <a:ext cx="1362653" cy="0"/>
          </a:xfrm>
          <a:prstGeom prst="line">
            <a:avLst/>
          </a:prstGeom>
          <a:ln w="28575">
            <a:solidFill>
              <a:srgbClr val="FFFF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ホームベース 38"/>
          <p:cNvSpPr/>
          <p:nvPr/>
        </p:nvSpPr>
        <p:spPr>
          <a:xfrm rot="10800000">
            <a:off x="6541303" y="3491823"/>
            <a:ext cx="468052" cy="72009"/>
          </a:xfrm>
          <a:prstGeom prst="homeP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0" name="直線コネクタ 39"/>
          <p:cNvCxnSpPr/>
          <p:nvPr/>
        </p:nvCxnSpPr>
        <p:spPr>
          <a:xfrm>
            <a:off x="5125281" y="4454696"/>
            <a:ext cx="1390935" cy="0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テキスト ボックス 40"/>
          <p:cNvSpPr txBox="1"/>
          <p:nvPr/>
        </p:nvSpPr>
        <p:spPr>
          <a:xfrm>
            <a:off x="6989760" y="4240597"/>
            <a:ext cx="19802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400" dirty="0" smtClean="0">
                <a:solidFill>
                  <a:srgbClr val="FF0000"/>
                </a:solidFill>
              </a:rPr>
              <a:t>Output</a:t>
            </a:r>
            <a:r>
              <a:rPr kumimoji="1" lang="en-US" altLang="ja-JP" sz="2400" dirty="0" smtClean="0">
                <a:solidFill>
                  <a:srgbClr val="FF0000"/>
                </a:solidFill>
              </a:rPr>
              <a:t> Strand</a:t>
            </a:r>
            <a:endParaRPr kumimoji="1" lang="ja-JP" altLang="en-US" sz="2400" dirty="0">
              <a:solidFill>
                <a:srgbClr val="FF0000"/>
              </a:solidFill>
            </a:endParaRPr>
          </a:p>
        </p:txBody>
      </p:sp>
      <p:sp>
        <p:nvSpPr>
          <p:cNvPr id="42" name="ホームベース 41"/>
          <p:cNvSpPr/>
          <p:nvPr/>
        </p:nvSpPr>
        <p:spPr>
          <a:xfrm rot="10800000">
            <a:off x="6547856" y="4379681"/>
            <a:ext cx="468052" cy="144016"/>
          </a:xfrm>
          <a:prstGeom prst="homePlat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6" name="正方形/長方形 75"/>
          <p:cNvSpPr/>
          <p:nvPr/>
        </p:nvSpPr>
        <p:spPr>
          <a:xfrm>
            <a:off x="2843808" y="5648073"/>
            <a:ext cx="526665" cy="288032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29723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テキスト ボックス 27"/>
          <p:cNvSpPr txBox="1"/>
          <p:nvPr/>
        </p:nvSpPr>
        <p:spPr>
          <a:xfrm>
            <a:off x="5748626" y="7965504"/>
            <a:ext cx="29523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800" dirty="0" smtClean="0"/>
              <a:t>Stained</a:t>
            </a:r>
            <a:endParaRPr kumimoji="1" lang="ja-JP" altLang="en-US" sz="2800" dirty="0"/>
          </a:p>
        </p:txBody>
      </p:sp>
      <p:grpSp>
        <p:nvGrpSpPr>
          <p:cNvPr id="17" name="グループ化 16"/>
          <p:cNvGrpSpPr/>
          <p:nvPr/>
        </p:nvGrpSpPr>
        <p:grpSpPr>
          <a:xfrm>
            <a:off x="6228184" y="2089314"/>
            <a:ext cx="5735363" cy="5648845"/>
            <a:chOff x="5198081" y="2420888"/>
            <a:chExt cx="4423034" cy="4210611"/>
          </a:xfrm>
        </p:grpSpPr>
        <p:pic>
          <p:nvPicPr>
            <p:cNvPr id="7" name="図 6" descr="C:\Users\俊輔\Google ドライブ\BIOMOD2014\実験\酵素フリー　電気泳動　川上\0918\Bio-Rad 2014-09-18 20hr 47min.tif"/>
            <p:cNvPicPr/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923" t="16115" r="22867" b="27170"/>
            <a:stretch/>
          </p:blipFill>
          <p:spPr bwMode="auto">
            <a:xfrm>
              <a:off x="5198081" y="2420888"/>
              <a:ext cx="1398697" cy="4210611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29" name="テキスト ボックス 28"/>
            <p:cNvSpPr txBox="1"/>
            <p:nvPr/>
          </p:nvSpPr>
          <p:spPr>
            <a:xfrm>
              <a:off x="6957882" y="4795816"/>
              <a:ext cx="2663233" cy="3300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600" dirty="0" smtClean="0"/>
                <a:t>Output with FAM &amp;Output*</a:t>
              </a:r>
              <a:endParaRPr kumimoji="1" lang="ja-JP" altLang="en-US" sz="1600" dirty="0"/>
            </a:p>
          </p:txBody>
        </p:sp>
        <p:cxnSp>
          <p:nvCxnSpPr>
            <p:cNvPr id="30" name="直線コネクタ 29"/>
            <p:cNvCxnSpPr/>
            <p:nvPr/>
          </p:nvCxnSpPr>
          <p:spPr>
            <a:xfrm>
              <a:off x="6308747" y="4998697"/>
              <a:ext cx="269593" cy="0"/>
            </a:xfrm>
            <a:prstGeom prst="line">
              <a:avLst/>
            </a:prstGeom>
            <a:ln w="28575">
              <a:solidFill>
                <a:srgbClr val="FFFF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ホームベース 30"/>
            <p:cNvSpPr/>
            <p:nvPr/>
          </p:nvSpPr>
          <p:spPr>
            <a:xfrm rot="10800000">
              <a:off x="6628774" y="4969331"/>
              <a:ext cx="468052" cy="72009"/>
            </a:xfrm>
            <a:prstGeom prst="homePlat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3" name="テキスト ボックス 32"/>
            <p:cNvSpPr txBox="1"/>
            <p:nvPr/>
          </p:nvSpPr>
          <p:spPr>
            <a:xfrm>
              <a:off x="7058631" y="4981890"/>
              <a:ext cx="165365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600" dirty="0" smtClean="0"/>
                <a:t>Output &amp;Output*</a:t>
              </a:r>
              <a:endParaRPr kumimoji="1" lang="ja-JP" altLang="en-US" sz="1600" dirty="0"/>
            </a:p>
          </p:txBody>
        </p:sp>
        <p:cxnSp>
          <p:nvCxnSpPr>
            <p:cNvPr id="34" name="直線コネクタ 33"/>
            <p:cNvCxnSpPr/>
            <p:nvPr/>
          </p:nvCxnSpPr>
          <p:spPr>
            <a:xfrm>
              <a:off x="5948707" y="5114577"/>
              <a:ext cx="635687" cy="0"/>
            </a:xfrm>
            <a:prstGeom prst="line">
              <a:avLst/>
            </a:prstGeom>
            <a:ln w="28575">
              <a:solidFill>
                <a:srgbClr val="FFFF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ホームベース 34"/>
            <p:cNvSpPr/>
            <p:nvPr/>
          </p:nvSpPr>
          <p:spPr>
            <a:xfrm rot="10800000">
              <a:off x="6630442" y="5225891"/>
              <a:ext cx="468052" cy="72009"/>
            </a:xfrm>
            <a:prstGeom prst="homePlat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7" name="テキスト ボックス 36"/>
            <p:cNvSpPr txBox="1"/>
            <p:nvPr/>
          </p:nvSpPr>
          <p:spPr>
            <a:xfrm>
              <a:off x="6912947" y="4312828"/>
              <a:ext cx="165365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600" dirty="0" smtClean="0"/>
                <a:t>Input &amp;Input*</a:t>
              </a:r>
              <a:endParaRPr kumimoji="1" lang="ja-JP" altLang="en-US" sz="1600" dirty="0"/>
            </a:p>
          </p:txBody>
        </p:sp>
        <p:cxnSp>
          <p:nvCxnSpPr>
            <p:cNvPr id="38" name="直線コネクタ 37"/>
            <p:cNvCxnSpPr/>
            <p:nvPr/>
          </p:nvCxnSpPr>
          <p:spPr>
            <a:xfrm>
              <a:off x="5228627" y="4506829"/>
              <a:ext cx="1362653" cy="0"/>
            </a:xfrm>
            <a:prstGeom prst="line">
              <a:avLst/>
            </a:prstGeom>
            <a:ln w="28575">
              <a:solidFill>
                <a:srgbClr val="FFFF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ホームベース 38"/>
            <p:cNvSpPr/>
            <p:nvPr/>
          </p:nvSpPr>
          <p:spPr>
            <a:xfrm rot="10800000">
              <a:off x="6630442" y="4477463"/>
              <a:ext cx="468052" cy="72009"/>
            </a:xfrm>
            <a:prstGeom prst="homePlat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40" name="直線コネクタ 39"/>
            <p:cNvCxnSpPr/>
            <p:nvPr/>
          </p:nvCxnSpPr>
          <p:spPr>
            <a:xfrm>
              <a:off x="5214420" y="5440336"/>
              <a:ext cx="1390935" cy="0"/>
            </a:xfrm>
            <a:prstGeom prst="line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テキスト ボックス 40"/>
            <p:cNvSpPr txBox="1"/>
            <p:nvPr/>
          </p:nvSpPr>
          <p:spPr>
            <a:xfrm>
              <a:off x="7078899" y="5226237"/>
              <a:ext cx="19802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400" dirty="0" smtClean="0">
                  <a:solidFill>
                    <a:srgbClr val="FF0000"/>
                  </a:solidFill>
                </a:rPr>
                <a:t>Output</a:t>
              </a:r>
              <a:r>
                <a:rPr kumimoji="1" lang="en-US" altLang="ja-JP" sz="2400" dirty="0" smtClean="0">
                  <a:solidFill>
                    <a:srgbClr val="FF0000"/>
                  </a:solidFill>
                </a:rPr>
                <a:t> Strand</a:t>
              </a:r>
              <a:endParaRPr kumimoji="1" lang="ja-JP" altLang="en-US" sz="2400" dirty="0">
                <a:solidFill>
                  <a:srgbClr val="FF0000"/>
                </a:solidFill>
              </a:endParaRPr>
            </a:p>
          </p:txBody>
        </p:sp>
        <p:sp>
          <p:nvSpPr>
            <p:cNvPr id="42" name="ホームベース 41"/>
            <p:cNvSpPr/>
            <p:nvPr/>
          </p:nvSpPr>
          <p:spPr>
            <a:xfrm rot="10800000">
              <a:off x="6636995" y="5365321"/>
              <a:ext cx="468052" cy="144016"/>
            </a:xfrm>
            <a:prstGeom prst="homePlat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7" name="テキスト ボックス 26"/>
          <p:cNvSpPr txBox="1"/>
          <p:nvPr/>
        </p:nvSpPr>
        <p:spPr>
          <a:xfrm>
            <a:off x="-1096498" y="7965504"/>
            <a:ext cx="29523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800" dirty="0" smtClean="0"/>
              <a:t>Fluorescence</a:t>
            </a:r>
            <a:endParaRPr kumimoji="1" lang="ja-JP" altLang="en-US" sz="2800" dirty="0"/>
          </a:p>
        </p:txBody>
      </p:sp>
      <p:grpSp>
        <p:nvGrpSpPr>
          <p:cNvPr id="4" name="グループ化 3"/>
          <p:cNvGrpSpPr/>
          <p:nvPr/>
        </p:nvGrpSpPr>
        <p:grpSpPr>
          <a:xfrm>
            <a:off x="756138" y="2089314"/>
            <a:ext cx="4989649" cy="5628366"/>
            <a:chOff x="989825" y="2420888"/>
            <a:chExt cx="3734746" cy="4212825"/>
          </a:xfrm>
        </p:grpSpPr>
        <p:sp>
          <p:nvSpPr>
            <p:cNvPr id="23" name="テキスト ボックス 22"/>
            <p:cNvSpPr txBox="1"/>
            <p:nvPr/>
          </p:nvSpPr>
          <p:spPr>
            <a:xfrm>
              <a:off x="2747169" y="4558656"/>
              <a:ext cx="165365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600" dirty="0" smtClean="0"/>
                <a:t>Output &amp;Output*</a:t>
              </a:r>
              <a:endParaRPr kumimoji="1" lang="ja-JP" altLang="en-US" sz="1600" dirty="0"/>
            </a:p>
          </p:txBody>
        </p:sp>
        <p:pic>
          <p:nvPicPr>
            <p:cNvPr id="12" name="図 11" descr="C:\Users\俊輔\Google ドライブ\BIOMOD2014\実験\酵素フリー　電気泳動　川上\0918\Bio-Rad 2014-09-18 20hr 01minblue.tif"/>
            <p:cNvPicPr/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607" t="15567" r="27028" b="26485"/>
            <a:stretch/>
          </p:blipFill>
          <p:spPr bwMode="auto">
            <a:xfrm>
              <a:off x="989825" y="2420888"/>
              <a:ext cx="1281909" cy="4212825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18" name="テキスト ボックス 17"/>
            <p:cNvSpPr txBox="1"/>
            <p:nvPr/>
          </p:nvSpPr>
          <p:spPr>
            <a:xfrm>
              <a:off x="2744351" y="4973300"/>
              <a:ext cx="1980220" cy="7554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400" dirty="0" smtClean="0">
                  <a:solidFill>
                    <a:srgbClr val="FF0000"/>
                  </a:solidFill>
                </a:rPr>
                <a:t>Output</a:t>
              </a:r>
              <a:r>
                <a:rPr kumimoji="1" lang="en-US" altLang="ja-JP" sz="2400" dirty="0" smtClean="0">
                  <a:solidFill>
                    <a:srgbClr val="FF0000"/>
                  </a:solidFill>
                </a:rPr>
                <a:t> Strand with FAM</a:t>
              </a:r>
              <a:endParaRPr kumimoji="1" lang="ja-JP" altLang="en-US" sz="2400" dirty="0">
                <a:solidFill>
                  <a:srgbClr val="FF0000"/>
                </a:solidFill>
              </a:endParaRPr>
            </a:p>
          </p:txBody>
        </p:sp>
        <p:sp>
          <p:nvSpPr>
            <p:cNvPr id="19" name="ホームベース 18"/>
            <p:cNvSpPr/>
            <p:nvPr/>
          </p:nvSpPr>
          <p:spPr>
            <a:xfrm rot="10800000">
              <a:off x="2302447" y="5242589"/>
              <a:ext cx="468052" cy="144016"/>
            </a:xfrm>
            <a:prstGeom prst="homePlat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20" name="直線コネクタ 19"/>
            <p:cNvCxnSpPr/>
            <p:nvPr/>
          </p:nvCxnSpPr>
          <p:spPr>
            <a:xfrm>
              <a:off x="1304191" y="4749283"/>
              <a:ext cx="950027" cy="0"/>
            </a:xfrm>
            <a:prstGeom prst="line">
              <a:avLst/>
            </a:prstGeom>
            <a:ln w="28575">
              <a:solidFill>
                <a:srgbClr val="FFFF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ホームベース 23"/>
            <p:cNvSpPr/>
            <p:nvPr/>
          </p:nvSpPr>
          <p:spPr>
            <a:xfrm rot="10800000">
              <a:off x="2300718" y="4719917"/>
              <a:ext cx="468052" cy="72009"/>
            </a:xfrm>
            <a:prstGeom prst="homePlat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6" name="正方形/長方形 75"/>
            <p:cNvSpPr/>
            <p:nvPr/>
          </p:nvSpPr>
          <p:spPr>
            <a:xfrm>
              <a:off x="1290831" y="5206728"/>
              <a:ext cx="359719" cy="238043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6" name="正方形/長方形 35"/>
            <p:cNvSpPr/>
            <p:nvPr/>
          </p:nvSpPr>
          <p:spPr>
            <a:xfrm>
              <a:off x="1897020" y="5206728"/>
              <a:ext cx="359719" cy="238043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aphicFrame>
        <p:nvGraphicFramePr>
          <p:cNvPr id="43" name="表 4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8715268"/>
              </p:ext>
            </p:extLst>
          </p:nvPr>
        </p:nvGraphicFramePr>
        <p:xfrm>
          <a:off x="-2218924" y="-531440"/>
          <a:ext cx="4702692" cy="25958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973708"/>
                <a:gridCol w="384219"/>
                <a:gridCol w="448255"/>
                <a:gridCol w="448255"/>
                <a:gridCol w="448255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FF00"/>
                          </a:solidFill>
                        </a:rPr>
                        <a:t>Lane No.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FF00"/>
                          </a:solidFill>
                        </a:rPr>
                        <a:t>1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FF00"/>
                          </a:solidFill>
                        </a:rPr>
                        <a:t>2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FF00"/>
                          </a:solidFill>
                        </a:rPr>
                        <a:t>3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FF00"/>
                          </a:solidFill>
                        </a:rPr>
                        <a:t>4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Anchor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Output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Polymerase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err="1" smtClean="0"/>
                        <a:t>dNTP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Key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Reaction Temperature [</a:t>
                      </a:r>
                      <a:r>
                        <a:rPr kumimoji="1" lang="ja-JP" altLang="en-US" dirty="0" smtClean="0"/>
                        <a:t>℃</a:t>
                      </a:r>
                      <a:r>
                        <a:rPr kumimoji="1" lang="en-US" altLang="ja-JP" dirty="0" smtClean="0"/>
                        <a:t>]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37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37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65</a:t>
                      </a:r>
                      <a:endParaRPr kumimoji="1" lang="ja-JP" alt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44" name="表 4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740275"/>
              </p:ext>
            </p:extLst>
          </p:nvPr>
        </p:nvGraphicFramePr>
        <p:xfrm>
          <a:off x="3275856" y="-531440"/>
          <a:ext cx="4702692" cy="25958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973708"/>
                <a:gridCol w="384219"/>
                <a:gridCol w="448255"/>
                <a:gridCol w="448255"/>
                <a:gridCol w="448255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FF00"/>
                          </a:solidFill>
                        </a:rPr>
                        <a:t>Lane No.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FF00"/>
                          </a:solidFill>
                        </a:rPr>
                        <a:t>1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FF00"/>
                          </a:solidFill>
                        </a:rPr>
                        <a:t>2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FF00"/>
                          </a:solidFill>
                        </a:rPr>
                        <a:t>3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FF00"/>
                          </a:solidFill>
                        </a:rPr>
                        <a:t>4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Anchor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Output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Polymerase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err="1" smtClean="0"/>
                        <a:t>dNTP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Key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Reaction Temperature [</a:t>
                      </a:r>
                      <a:r>
                        <a:rPr kumimoji="1" lang="ja-JP" altLang="en-US" dirty="0" smtClean="0"/>
                        <a:t>℃</a:t>
                      </a:r>
                      <a:r>
                        <a:rPr kumimoji="1" lang="en-US" altLang="ja-JP" dirty="0" smtClean="0"/>
                        <a:t>]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37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37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65</a:t>
                      </a:r>
                      <a:endParaRPr kumimoji="1" lang="ja-JP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72673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/>
          <p:cNvGrpSpPr/>
          <p:nvPr/>
        </p:nvGrpSpPr>
        <p:grpSpPr>
          <a:xfrm>
            <a:off x="284417" y="1658563"/>
            <a:ext cx="1753235" cy="4566235"/>
            <a:chOff x="284417" y="1658563"/>
            <a:chExt cx="1753235" cy="4566235"/>
          </a:xfrm>
        </p:grpSpPr>
        <p:pic>
          <p:nvPicPr>
            <p:cNvPr id="4" name="図 3" descr="C:\Users\俊輔\Google ドライブ\BIOMOD2014\実験\amplify 川上\0911\Bio-Rad 2014-09-11 17hr 28min.tif"/>
            <p:cNvPicPr/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007" t="15511" r="64696" b="38794"/>
            <a:stretch/>
          </p:blipFill>
          <p:spPr bwMode="auto">
            <a:xfrm>
              <a:off x="309460" y="1658563"/>
              <a:ext cx="1656184" cy="4566235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5" name="テキスト ボックス 4"/>
            <p:cNvSpPr txBox="1"/>
            <p:nvPr/>
          </p:nvSpPr>
          <p:spPr>
            <a:xfrm>
              <a:off x="284417" y="1730571"/>
              <a:ext cx="54006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3600" b="1" dirty="0" smtClean="0">
                  <a:solidFill>
                    <a:srgbClr val="FFFF00"/>
                  </a:solidFill>
                </a:rPr>
                <a:t>1</a:t>
              </a:r>
              <a:endParaRPr kumimoji="1" lang="ja-JP" altLang="en-US" sz="3600" b="1" dirty="0">
                <a:solidFill>
                  <a:srgbClr val="FFFF00"/>
                </a:solidFill>
              </a:endParaRPr>
            </a:p>
          </p:txBody>
        </p:sp>
        <p:sp>
          <p:nvSpPr>
            <p:cNvPr id="6" name="テキスト ボックス 5"/>
            <p:cNvSpPr txBox="1"/>
            <p:nvPr/>
          </p:nvSpPr>
          <p:spPr>
            <a:xfrm>
              <a:off x="705504" y="1730571"/>
              <a:ext cx="54006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3600" b="1" dirty="0" smtClean="0">
                  <a:solidFill>
                    <a:srgbClr val="FFFF00"/>
                  </a:solidFill>
                </a:rPr>
                <a:t>2</a:t>
              </a:r>
              <a:endParaRPr kumimoji="1" lang="ja-JP" altLang="en-US" sz="3600" b="1" dirty="0">
                <a:solidFill>
                  <a:srgbClr val="FFFF00"/>
                </a:solidFill>
              </a:endParaRPr>
            </a:p>
          </p:txBody>
        </p:sp>
        <p:sp>
          <p:nvSpPr>
            <p:cNvPr id="7" name="テキスト ボックス 6"/>
            <p:cNvSpPr txBox="1"/>
            <p:nvPr/>
          </p:nvSpPr>
          <p:spPr>
            <a:xfrm>
              <a:off x="1101548" y="1730571"/>
              <a:ext cx="54006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3600" b="1" dirty="0" smtClean="0">
                  <a:solidFill>
                    <a:srgbClr val="FFFF00"/>
                  </a:solidFill>
                </a:rPr>
                <a:t>3</a:t>
              </a:r>
              <a:endParaRPr kumimoji="1" lang="ja-JP" altLang="en-US" sz="3600" b="1" dirty="0">
                <a:solidFill>
                  <a:srgbClr val="FFFF00"/>
                </a:solidFill>
              </a:endParaRPr>
            </a:p>
          </p:txBody>
        </p:sp>
        <p:sp>
          <p:nvSpPr>
            <p:cNvPr id="8" name="テキスト ボックス 7"/>
            <p:cNvSpPr txBox="1"/>
            <p:nvPr/>
          </p:nvSpPr>
          <p:spPr>
            <a:xfrm>
              <a:off x="1497592" y="1730571"/>
              <a:ext cx="54006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3600" b="1" dirty="0" smtClean="0">
                  <a:solidFill>
                    <a:srgbClr val="FFFF00"/>
                  </a:solidFill>
                </a:rPr>
                <a:t>4</a:t>
              </a:r>
              <a:endParaRPr kumimoji="1" lang="ja-JP" altLang="en-US" sz="3600" b="1" dirty="0">
                <a:solidFill>
                  <a:srgbClr val="FFFF00"/>
                </a:solidFill>
              </a:endParaRPr>
            </a:p>
          </p:txBody>
        </p:sp>
      </p:grpSp>
      <p:grpSp>
        <p:nvGrpSpPr>
          <p:cNvPr id="3" name="グループ化 2"/>
          <p:cNvGrpSpPr/>
          <p:nvPr/>
        </p:nvGrpSpPr>
        <p:grpSpPr>
          <a:xfrm>
            <a:off x="1998541" y="1665221"/>
            <a:ext cx="1767303" cy="4559577"/>
            <a:chOff x="1998541" y="1665221"/>
            <a:chExt cx="1767303" cy="4559577"/>
          </a:xfrm>
        </p:grpSpPr>
        <p:pic>
          <p:nvPicPr>
            <p:cNvPr id="9" name="図 8" descr="C:\Users\俊輔\Google ドライブ\BIOMOD2014\実験\release 川上\0910\Bio-Rad 2014-09-10 19hr 45min1.tif"/>
            <p:cNvPicPr/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919" t="15305" r="43713" b="45663"/>
            <a:stretch/>
          </p:blipFill>
          <p:spPr bwMode="auto">
            <a:xfrm>
              <a:off x="2037652" y="1665221"/>
              <a:ext cx="1728192" cy="4559577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10" name="テキスト ボックス 9"/>
            <p:cNvSpPr txBox="1"/>
            <p:nvPr/>
          </p:nvSpPr>
          <p:spPr>
            <a:xfrm>
              <a:off x="1998541" y="1730571"/>
              <a:ext cx="54006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3600" b="1" dirty="0" smtClean="0">
                  <a:solidFill>
                    <a:srgbClr val="FFFF00"/>
                  </a:solidFill>
                </a:rPr>
                <a:t>1</a:t>
              </a:r>
              <a:endParaRPr kumimoji="1" lang="ja-JP" altLang="en-US" sz="3600" b="1" dirty="0">
                <a:solidFill>
                  <a:srgbClr val="FFFF00"/>
                </a:solidFill>
              </a:endParaRPr>
            </a:p>
          </p:txBody>
        </p:sp>
        <p:sp>
          <p:nvSpPr>
            <p:cNvPr id="11" name="テキスト ボックス 10"/>
            <p:cNvSpPr txBox="1"/>
            <p:nvPr/>
          </p:nvSpPr>
          <p:spPr>
            <a:xfrm>
              <a:off x="2419628" y="1730571"/>
              <a:ext cx="54006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3600" b="1" dirty="0" smtClean="0">
                  <a:solidFill>
                    <a:srgbClr val="FFFF00"/>
                  </a:solidFill>
                </a:rPr>
                <a:t>2</a:t>
              </a:r>
              <a:endParaRPr kumimoji="1" lang="ja-JP" altLang="en-US" sz="3600" b="1" dirty="0">
                <a:solidFill>
                  <a:srgbClr val="FFFF00"/>
                </a:solidFill>
              </a:endParaRPr>
            </a:p>
          </p:txBody>
        </p:sp>
        <p:sp>
          <p:nvSpPr>
            <p:cNvPr id="12" name="テキスト ボックス 11"/>
            <p:cNvSpPr txBox="1"/>
            <p:nvPr/>
          </p:nvSpPr>
          <p:spPr>
            <a:xfrm>
              <a:off x="2815672" y="1730571"/>
              <a:ext cx="54006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3600" b="1" dirty="0" smtClean="0">
                  <a:solidFill>
                    <a:srgbClr val="FFFF00"/>
                  </a:solidFill>
                </a:rPr>
                <a:t>3</a:t>
              </a:r>
              <a:endParaRPr kumimoji="1" lang="ja-JP" altLang="en-US" sz="3600" b="1" dirty="0">
                <a:solidFill>
                  <a:srgbClr val="FFFF00"/>
                </a:solidFill>
              </a:endParaRPr>
            </a:p>
          </p:txBody>
        </p:sp>
        <p:sp>
          <p:nvSpPr>
            <p:cNvPr id="13" name="テキスト ボックス 12"/>
            <p:cNvSpPr txBox="1"/>
            <p:nvPr/>
          </p:nvSpPr>
          <p:spPr>
            <a:xfrm>
              <a:off x="3211716" y="1730571"/>
              <a:ext cx="54006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3600" b="1" dirty="0" smtClean="0">
                  <a:solidFill>
                    <a:srgbClr val="FFFF00"/>
                  </a:solidFill>
                </a:rPr>
                <a:t>4</a:t>
              </a:r>
              <a:endParaRPr kumimoji="1" lang="ja-JP" altLang="en-US" sz="3600" b="1" dirty="0">
                <a:solidFill>
                  <a:srgbClr val="FFFF00"/>
                </a:solidFill>
              </a:endParaRPr>
            </a:p>
          </p:txBody>
        </p:sp>
      </p:grpSp>
      <p:grpSp>
        <p:nvGrpSpPr>
          <p:cNvPr id="25" name="グループ化 24"/>
          <p:cNvGrpSpPr/>
          <p:nvPr/>
        </p:nvGrpSpPr>
        <p:grpSpPr>
          <a:xfrm>
            <a:off x="5948230" y="1427607"/>
            <a:ext cx="2978824" cy="4703685"/>
            <a:chOff x="6444208" y="1548684"/>
            <a:chExt cx="2978824" cy="4703685"/>
          </a:xfrm>
        </p:grpSpPr>
        <p:grpSp>
          <p:nvGrpSpPr>
            <p:cNvPr id="36" name="グループ化 35"/>
            <p:cNvGrpSpPr/>
            <p:nvPr/>
          </p:nvGrpSpPr>
          <p:grpSpPr>
            <a:xfrm>
              <a:off x="6444208" y="1548684"/>
              <a:ext cx="1440160" cy="4703685"/>
              <a:chOff x="6444208" y="1548684"/>
              <a:chExt cx="1440160" cy="4703685"/>
            </a:xfrm>
          </p:grpSpPr>
          <p:pic>
            <p:nvPicPr>
              <p:cNvPr id="37" name="図 36" descr="C:\Users\俊輔\Google ドライブ\BIOMOD2014\実験\酵素フリー　電気泳動　川上\0918\Bio-Rad 2014-09-18 20hr 01minblue.tif"/>
              <p:cNvPicPr/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0607" t="9360" r="27028" b="26485"/>
              <a:stretch/>
            </p:blipFill>
            <p:spPr bwMode="auto">
              <a:xfrm>
                <a:off x="6555544" y="1588296"/>
                <a:ext cx="1281909" cy="4664073"/>
              </a:xfrm>
              <a:prstGeom prst="rect">
                <a:avLst/>
              </a:prstGeom>
              <a:noFill/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  <p:sp>
            <p:nvSpPr>
              <p:cNvPr id="38" name="テキスト ボックス 37"/>
              <p:cNvSpPr txBox="1"/>
              <p:nvPr/>
            </p:nvSpPr>
            <p:spPr>
              <a:xfrm>
                <a:off x="6444208" y="1548684"/>
                <a:ext cx="54006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JP" sz="2400" b="1" dirty="0" smtClean="0">
                    <a:solidFill>
                      <a:srgbClr val="FFFF00"/>
                    </a:solidFill>
                  </a:rPr>
                  <a:t>1</a:t>
                </a:r>
                <a:endParaRPr kumimoji="1" lang="ja-JP" altLang="en-US" sz="2400" b="1" dirty="0">
                  <a:solidFill>
                    <a:srgbClr val="FFFF00"/>
                  </a:solidFill>
                </a:endParaRPr>
              </a:p>
            </p:txBody>
          </p:sp>
          <p:sp>
            <p:nvSpPr>
              <p:cNvPr id="39" name="テキスト ボックス 38"/>
              <p:cNvSpPr txBox="1"/>
              <p:nvPr/>
            </p:nvSpPr>
            <p:spPr>
              <a:xfrm>
                <a:off x="6774444" y="1548684"/>
                <a:ext cx="54006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JP" sz="2400" b="1" dirty="0" smtClean="0">
                    <a:solidFill>
                      <a:srgbClr val="FFFF00"/>
                    </a:solidFill>
                  </a:rPr>
                  <a:t>2</a:t>
                </a:r>
                <a:endParaRPr kumimoji="1" lang="ja-JP" altLang="en-US" sz="2400" b="1" dirty="0">
                  <a:solidFill>
                    <a:srgbClr val="FFFF00"/>
                  </a:solidFill>
                </a:endParaRPr>
              </a:p>
            </p:txBody>
          </p:sp>
          <p:sp>
            <p:nvSpPr>
              <p:cNvPr id="40" name="テキスト ボックス 39"/>
              <p:cNvSpPr txBox="1"/>
              <p:nvPr/>
            </p:nvSpPr>
            <p:spPr>
              <a:xfrm>
                <a:off x="7056276" y="1548684"/>
                <a:ext cx="54006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JP" sz="2400" b="1" dirty="0" smtClean="0">
                    <a:solidFill>
                      <a:srgbClr val="FFFF00"/>
                    </a:solidFill>
                  </a:rPr>
                  <a:t>3</a:t>
                </a:r>
                <a:endParaRPr kumimoji="1" lang="ja-JP" altLang="en-US" sz="2400" b="1" dirty="0">
                  <a:solidFill>
                    <a:srgbClr val="FFFF00"/>
                  </a:solidFill>
                </a:endParaRPr>
              </a:p>
            </p:txBody>
          </p:sp>
          <p:sp>
            <p:nvSpPr>
              <p:cNvPr id="41" name="テキスト ボックス 40"/>
              <p:cNvSpPr txBox="1"/>
              <p:nvPr/>
            </p:nvSpPr>
            <p:spPr>
              <a:xfrm>
                <a:off x="7344308" y="1548684"/>
                <a:ext cx="54006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JP" sz="2400" b="1" dirty="0" smtClean="0">
                    <a:solidFill>
                      <a:srgbClr val="FFFF00"/>
                    </a:solidFill>
                  </a:rPr>
                  <a:t>4</a:t>
                </a:r>
                <a:endParaRPr kumimoji="1" lang="ja-JP" altLang="en-US" sz="2400" b="1" dirty="0">
                  <a:solidFill>
                    <a:srgbClr val="FFFF00"/>
                  </a:solidFill>
                </a:endParaRPr>
              </a:p>
            </p:txBody>
          </p:sp>
        </p:grpSp>
        <p:grpSp>
          <p:nvGrpSpPr>
            <p:cNvPr id="42" name="グループ化 41"/>
            <p:cNvGrpSpPr/>
            <p:nvPr/>
          </p:nvGrpSpPr>
          <p:grpSpPr>
            <a:xfrm>
              <a:off x="7910864" y="1562752"/>
              <a:ext cx="1512168" cy="4675928"/>
              <a:chOff x="8172400" y="1548871"/>
              <a:chExt cx="1512168" cy="4675928"/>
            </a:xfrm>
          </p:grpSpPr>
          <p:pic>
            <p:nvPicPr>
              <p:cNvPr id="43" name="図 42" descr="C:\Users\俊輔\Google ドライブ\BIOMOD2014\実験\酵素フリー　電気泳動　川上\0918\Bio-Rad 2014-09-18 20hr 47min.tif"/>
              <p:cNvPicPr/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3923" t="10274" r="22867" b="27169"/>
              <a:stretch/>
            </p:blipFill>
            <p:spPr bwMode="auto">
              <a:xfrm>
                <a:off x="8285870" y="1580517"/>
                <a:ext cx="1398697" cy="4644282"/>
              </a:xfrm>
              <a:prstGeom prst="rect">
                <a:avLst/>
              </a:prstGeom>
              <a:noFill/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  <p:sp>
            <p:nvSpPr>
              <p:cNvPr id="44" name="テキスト ボックス 43"/>
              <p:cNvSpPr txBox="1"/>
              <p:nvPr/>
            </p:nvSpPr>
            <p:spPr>
              <a:xfrm>
                <a:off x="8172400" y="1548871"/>
                <a:ext cx="54006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JP" sz="2400" b="1" dirty="0" smtClean="0">
                    <a:solidFill>
                      <a:srgbClr val="FFFF00"/>
                    </a:solidFill>
                  </a:rPr>
                  <a:t>1</a:t>
                </a:r>
                <a:endParaRPr kumimoji="1" lang="ja-JP" altLang="en-US" sz="2400" b="1" dirty="0">
                  <a:solidFill>
                    <a:srgbClr val="FFFF00"/>
                  </a:solidFill>
                </a:endParaRPr>
              </a:p>
            </p:txBody>
          </p:sp>
          <p:sp>
            <p:nvSpPr>
              <p:cNvPr id="45" name="テキスト ボックス 44"/>
              <p:cNvSpPr txBox="1"/>
              <p:nvPr/>
            </p:nvSpPr>
            <p:spPr>
              <a:xfrm>
                <a:off x="8502636" y="1548871"/>
                <a:ext cx="54006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JP" sz="2400" b="1" dirty="0" smtClean="0">
                    <a:solidFill>
                      <a:srgbClr val="FFFF00"/>
                    </a:solidFill>
                  </a:rPr>
                  <a:t>2</a:t>
                </a:r>
                <a:endParaRPr kumimoji="1" lang="ja-JP" altLang="en-US" sz="2400" b="1" dirty="0">
                  <a:solidFill>
                    <a:srgbClr val="FFFF00"/>
                  </a:solidFill>
                </a:endParaRPr>
              </a:p>
            </p:txBody>
          </p:sp>
          <p:sp>
            <p:nvSpPr>
              <p:cNvPr id="46" name="テキスト ボックス 45"/>
              <p:cNvSpPr txBox="1"/>
              <p:nvPr/>
            </p:nvSpPr>
            <p:spPr>
              <a:xfrm>
                <a:off x="8820472" y="1548871"/>
                <a:ext cx="54006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JP" sz="2400" b="1" dirty="0" smtClean="0">
                    <a:solidFill>
                      <a:srgbClr val="FFFF00"/>
                    </a:solidFill>
                  </a:rPr>
                  <a:t>3</a:t>
                </a:r>
                <a:endParaRPr kumimoji="1" lang="ja-JP" altLang="en-US" sz="2400" b="1" dirty="0">
                  <a:solidFill>
                    <a:srgbClr val="FFFF00"/>
                  </a:solidFill>
                </a:endParaRPr>
              </a:p>
            </p:txBody>
          </p:sp>
          <p:sp>
            <p:nvSpPr>
              <p:cNvPr id="47" name="テキスト ボックス 46"/>
              <p:cNvSpPr txBox="1"/>
              <p:nvPr/>
            </p:nvSpPr>
            <p:spPr>
              <a:xfrm>
                <a:off x="9144508" y="1548871"/>
                <a:ext cx="54006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JP" sz="2400" b="1" dirty="0" smtClean="0">
                    <a:solidFill>
                      <a:srgbClr val="FFFF00"/>
                    </a:solidFill>
                  </a:rPr>
                  <a:t>4</a:t>
                </a:r>
                <a:endParaRPr kumimoji="1" lang="ja-JP" altLang="en-US" sz="2400" b="1" dirty="0">
                  <a:solidFill>
                    <a:srgbClr val="FFFF00"/>
                  </a:solidFill>
                </a:endParaRPr>
              </a:p>
            </p:txBody>
          </p:sp>
        </p:grpSp>
      </p:grpSp>
      <p:grpSp>
        <p:nvGrpSpPr>
          <p:cNvPr id="33" name="グループ化 32"/>
          <p:cNvGrpSpPr/>
          <p:nvPr/>
        </p:nvGrpSpPr>
        <p:grpSpPr>
          <a:xfrm>
            <a:off x="4509431" y="1588296"/>
            <a:ext cx="1329055" cy="4636503"/>
            <a:chOff x="4509431" y="1588296"/>
            <a:chExt cx="1329055" cy="4636503"/>
          </a:xfrm>
        </p:grpSpPr>
        <p:pic>
          <p:nvPicPr>
            <p:cNvPr id="34" name="図 33" descr="C:\Users\俊輔\Google ドライブ\BIOMOD2014\実験\update\0916\Bio-Rad 2014-09-16 21hr 51min03.tif"/>
            <p:cNvPicPr/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457" t="2640" r="41656" b="34051"/>
            <a:stretch/>
          </p:blipFill>
          <p:spPr bwMode="auto">
            <a:xfrm>
              <a:off x="4661646" y="1702549"/>
              <a:ext cx="1048413" cy="4522250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35" name="テキスト ボックス 34"/>
            <p:cNvSpPr txBox="1"/>
            <p:nvPr/>
          </p:nvSpPr>
          <p:spPr>
            <a:xfrm>
              <a:off x="4509431" y="1588296"/>
              <a:ext cx="54006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3200" b="1" dirty="0" smtClean="0">
                  <a:solidFill>
                    <a:srgbClr val="FFFF00"/>
                  </a:solidFill>
                </a:rPr>
                <a:t>1</a:t>
              </a:r>
              <a:endParaRPr kumimoji="1" lang="ja-JP" altLang="en-US" sz="3200" b="1" dirty="0">
                <a:solidFill>
                  <a:srgbClr val="FFFF00"/>
                </a:solidFill>
              </a:endParaRPr>
            </a:p>
          </p:txBody>
        </p:sp>
        <p:sp>
          <p:nvSpPr>
            <p:cNvPr id="48" name="テキスト ボックス 47"/>
            <p:cNvSpPr txBox="1"/>
            <p:nvPr/>
          </p:nvSpPr>
          <p:spPr>
            <a:xfrm>
              <a:off x="4902382" y="1588296"/>
              <a:ext cx="54006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3200" b="1" dirty="0" smtClean="0">
                  <a:solidFill>
                    <a:srgbClr val="FFFF00"/>
                  </a:solidFill>
                </a:rPr>
                <a:t>2</a:t>
              </a:r>
              <a:endParaRPr kumimoji="1" lang="ja-JP" altLang="en-US" sz="3200" b="1" dirty="0">
                <a:solidFill>
                  <a:srgbClr val="FFFF00"/>
                </a:solidFill>
              </a:endParaRPr>
            </a:p>
          </p:txBody>
        </p:sp>
        <p:sp>
          <p:nvSpPr>
            <p:cNvPr id="49" name="テキスト ボックス 48"/>
            <p:cNvSpPr txBox="1"/>
            <p:nvPr/>
          </p:nvSpPr>
          <p:spPr>
            <a:xfrm>
              <a:off x="5298426" y="1588296"/>
              <a:ext cx="54006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3200" b="1" dirty="0" smtClean="0">
                  <a:solidFill>
                    <a:srgbClr val="FFFF00"/>
                  </a:solidFill>
                </a:rPr>
                <a:t>3</a:t>
              </a:r>
              <a:endParaRPr kumimoji="1" lang="ja-JP" altLang="en-US" sz="3200" b="1" dirty="0">
                <a:solidFill>
                  <a:srgbClr val="FFFF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97354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グループ化 2"/>
          <p:cNvGrpSpPr/>
          <p:nvPr/>
        </p:nvGrpSpPr>
        <p:grpSpPr>
          <a:xfrm>
            <a:off x="5658867" y="2089314"/>
            <a:ext cx="6304680" cy="6278189"/>
            <a:chOff x="5658867" y="2089314"/>
            <a:chExt cx="6304680" cy="6278189"/>
          </a:xfrm>
        </p:grpSpPr>
        <p:sp>
          <p:nvSpPr>
            <p:cNvPr id="28" name="テキスト ボックス 27"/>
            <p:cNvSpPr txBox="1"/>
            <p:nvPr/>
          </p:nvSpPr>
          <p:spPr>
            <a:xfrm>
              <a:off x="5658867" y="7844283"/>
              <a:ext cx="295232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800" dirty="0" smtClean="0"/>
                <a:t>Stained</a:t>
              </a:r>
              <a:endParaRPr kumimoji="1" lang="ja-JP" altLang="en-US" sz="2800" dirty="0"/>
            </a:p>
          </p:txBody>
        </p:sp>
        <p:grpSp>
          <p:nvGrpSpPr>
            <p:cNvPr id="17" name="グループ化 16"/>
            <p:cNvGrpSpPr/>
            <p:nvPr/>
          </p:nvGrpSpPr>
          <p:grpSpPr>
            <a:xfrm>
              <a:off x="6228184" y="2089314"/>
              <a:ext cx="5735363" cy="5648845"/>
              <a:chOff x="5198081" y="2420888"/>
              <a:chExt cx="4423034" cy="4210611"/>
            </a:xfrm>
          </p:grpSpPr>
          <p:pic>
            <p:nvPicPr>
              <p:cNvPr id="7" name="図 6" descr="C:\Users\俊輔\Google ドライブ\BIOMOD2014\実験\酵素フリー　電気泳動　川上\0918\Bio-Rad 2014-09-18 20hr 47min.tif"/>
              <p:cNvPicPr/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3923" t="16115" r="22867" b="27170"/>
              <a:stretch/>
            </p:blipFill>
            <p:spPr bwMode="auto">
              <a:xfrm>
                <a:off x="5198081" y="2420888"/>
                <a:ext cx="1398697" cy="4210611"/>
              </a:xfrm>
              <a:prstGeom prst="rect">
                <a:avLst/>
              </a:prstGeom>
              <a:noFill/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  <p:sp>
            <p:nvSpPr>
              <p:cNvPr id="29" name="テキスト ボックス 28"/>
              <p:cNvSpPr txBox="1"/>
              <p:nvPr/>
            </p:nvSpPr>
            <p:spPr>
              <a:xfrm>
                <a:off x="6957882" y="4795816"/>
                <a:ext cx="2663233" cy="3300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1600" dirty="0" smtClean="0"/>
                  <a:t>Output with FAM &amp;Output*</a:t>
                </a:r>
                <a:endParaRPr kumimoji="1" lang="ja-JP" altLang="en-US" sz="1600" dirty="0"/>
              </a:p>
            </p:txBody>
          </p:sp>
          <p:cxnSp>
            <p:nvCxnSpPr>
              <p:cNvPr id="30" name="直線コネクタ 29"/>
              <p:cNvCxnSpPr/>
              <p:nvPr/>
            </p:nvCxnSpPr>
            <p:spPr>
              <a:xfrm>
                <a:off x="6308747" y="4998697"/>
                <a:ext cx="269593" cy="0"/>
              </a:xfrm>
              <a:prstGeom prst="line">
                <a:avLst/>
              </a:prstGeom>
              <a:ln w="28575">
                <a:solidFill>
                  <a:srgbClr val="FFFF0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ホームベース 30"/>
              <p:cNvSpPr/>
              <p:nvPr/>
            </p:nvSpPr>
            <p:spPr>
              <a:xfrm rot="10800000">
                <a:off x="6628774" y="4969331"/>
                <a:ext cx="468052" cy="72009"/>
              </a:xfrm>
              <a:prstGeom prst="homePlat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3" name="テキスト ボックス 32"/>
              <p:cNvSpPr txBox="1"/>
              <p:nvPr/>
            </p:nvSpPr>
            <p:spPr>
              <a:xfrm>
                <a:off x="7058631" y="4981890"/>
                <a:ext cx="165365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1600" dirty="0" smtClean="0"/>
                  <a:t>Output &amp;Output*</a:t>
                </a:r>
                <a:endParaRPr kumimoji="1" lang="ja-JP" altLang="en-US" sz="1600" dirty="0"/>
              </a:p>
            </p:txBody>
          </p:sp>
          <p:cxnSp>
            <p:nvCxnSpPr>
              <p:cNvPr id="34" name="直線コネクタ 33"/>
              <p:cNvCxnSpPr/>
              <p:nvPr/>
            </p:nvCxnSpPr>
            <p:spPr>
              <a:xfrm>
                <a:off x="5948707" y="5114577"/>
                <a:ext cx="635687" cy="0"/>
              </a:xfrm>
              <a:prstGeom prst="line">
                <a:avLst/>
              </a:prstGeom>
              <a:ln w="28575">
                <a:solidFill>
                  <a:srgbClr val="FFFF0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ホームベース 34"/>
              <p:cNvSpPr/>
              <p:nvPr/>
            </p:nvSpPr>
            <p:spPr>
              <a:xfrm rot="10800000">
                <a:off x="6630442" y="5225891"/>
                <a:ext cx="468052" cy="72009"/>
              </a:xfrm>
              <a:prstGeom prst="homePlat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7" name="テキスト ボックス 36"/>
              <p:cNvSpPr txBox="1"/>
              <p:nvPr/>
            </p:nvSpPr>
            <p:spPr>
              <a:xfrm>
                <a:off x="6912947" y="4312828"/>
                <a:ext cx="165365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1600" dirty="0" smtClean="0"/>
                  <a:t>Input &amp;Input*</a:t>
                </a:r>
                <a:endParaRPr kumimoji="1" lang="ja-JP" altLang="en-US" sz="1600" dirty="0"/>
              </a:p>
            </p:txBody>
          </p:sp>
          <p:cxnSp>
            <p:nvCxnSpPr>
              <p:cNvPr id="38" name="直線コネクタ 37"/>
              <p:cNvCxnSpPr/>
              <p:nvPr/>
            </p:nvCxnSpPr>
            <p:spPr>
              <a:xfrm>
                <a:off x="5228627" y="4506829"/>
                <a:ext cx="1362653" cy="0"/>
              </a:xfrm>
              <a:prstGeom prst="line">
                <a:avLst/>
              </a:prstGeom>
              <a:ln w="28575">
                <a:solidFill>
                  <a:srgbClr val="FFFF0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ホームベース 38"/>
              <p:cNvSpPr/>
              <p:nvPr/>
            </p:nvSpPr>
            <p:spPr>
              <a:xfrm rot="10800000">
                <a:off x="6630442" y="4477463"/>
                <a:ext cx="468052" cy="72009"/>
              </a:xfrm>
              <a:prstGeom prst="homePlat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cxnSp>
            <p:nvCxnSpPr>
              <p:cNvPr id="40" name="直線コネクタ 39"/>
              <p:cNvCxnSpPr/>
              <p:nvPr/>
            </p:nvCxnSpPr>
            <p:spPr>
              <a:xfrm>
                <a:off x="5214420" y="5440336"/>
                <a:ext cx="1390935" cy="0"/>
              </a:xfrm>
              <a:prstGeom prst="line">
                <a:avLst/>
              </a:prstGeom>
              <a:ln w="28575">
                <a:solidFill>
                  <a:srgbClr val="FF000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テキスト ボックス 40"/>
              <p:cNvSpPr txBox="1"/>
              <p:nvPr/>
            </p:nvSpPr>
            <p:spPr>
              <a:xfrm>
                <a:off x="7078899" y="5226237"/>
                <a:ext cx="198022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2400" dirty="0" smtClean="0">
                    <a:solidFill>
                      <a:srgbClr val="FF0000"/>
                    </a:solidFill>
                  </a:rPr>
                  <a:t>Output</a:t>
                </a:r>
                <a:r>
                  <a:rPr kumimoji="1" lang="en-US" altLang="ja-JP" sz="2400" dirty="0" smtClean="0">
                    <a:solidFill>
                      <a:srgbClr val="FF0000"/>
                    </a:solidFill>
                  </a:rPr>
                  <a:t> Strand</a:t>
                </a:r>
                <a:endParaRPr kumimoji="1" lang="ja-JP" altLang="en-US" sz="24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42" name="ホームベース 41"/>
              <p:cNvSpPr/>
              <p:nvPr/>
            </p:nvSpPr>
            <p:spPr>
              <a:xfrm rot="10800000">
                <a:off x="6636995" y="5365321"/>
                <a:ext cx="468052" cy="144016"/>
              </a:xfrm>
              <a:prstGeom prst="homePlat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grpSp>
        <p:nvGrpSpPr>
          <p:cNvPr id="2" name="グループ化 1"/>
          <p:cNvGrpSpPr/>
          <p:nvPr/>
        </p:nvGrpSpPr>
        <p:grpSpPr>
          <a:xfrm>
            <a:off x="136294" y="2089314"/>
            <a:ext cx="5609493" cy="6278189"/>
            <a:chOff x="136294" y="2089314"/>
            <a:chExt cx="5609493" cy="6278189"/>
          </a:xfrm>
        </p:grpSpPr>
        <p:sp>
          <p:nvSpPr>
            <p:cNvPr id="27" name="テキスト ボックス 26"/>
            <p:cNvSpPr txBox="1"/>
            <p:nvPr/>
          </p:nvSpPr>
          <p:spPr>
            <a:xfrm>
              <a:off x="136294" y="7844283"/>
              <a:ext cx="295232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2800" dirty="0" smtClean="0"/>
                <a:t>Fluorescence</a:t>
              </a:r>
              <a:endParaRPr kumimoji="1" lang="ja-JP" altLang="en-US" sz="2800" dirty="0"/>
            </a:p>
          </p:txBody>
        </p:sp>
        <p:grpSp>
          <p:nvGrpSpPr>
            <p:cNvPr id="4" name="グループ化 3"/>
            <p:cNvGrpSpPr/>
            <p:nvPr/>
          </p:nvGrpSpPr>
          <p:grpSpPr>
            <a:xfrm>
              <a:off x="756138" y="2089314"/>
              <a:ext cx="4989649" cy="5628366"/>
              <a:chOff x="989825" y="2420888"/>
              <a:chExt cx="3734746" cy="4212825"/>
            </a:xfrm>
          </p:grpSpPr>
          <p:sp>
            <p:nvSpPr>
              <p:cNvPr id="23" name="テキスト ボックス 22"/>
              <p:cNvSpPr txBox="1"/>
              <p:nvPr/>
            </p:nvSpPr>
            <p:spPr>
              <a:xfrm>
                <a:off x="2747169" y="4558656"/>
                <a:ext cx="165365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1600" dirty="0" smtClean="0"/>
                  <a:t>Output &amp;Output*</a:t>
                </a:r>
                <a:endParaRPr kumimoji="1" lang="ja-JP" altLang="en-US" sz="1600" dirty="0"/>
              </a:p>
            </p:txBody>
          </p:sp>
          <p:pic>
            <p:nvPicPr>
              <p:cNvPr id="12" name="図 11" descr="C:\Users\俊輔\Google ドライブ\BIOMOD2014\実験\酵素フリー　電気泳動　川上\0918\Bio-Rad 2014-09-18 20hr 01minblue.tif"/>
              <p:cNvPicPr/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0607" t="15567" r="27028" b="26485"/>
              <a:stretch/>
            </p:blipFill>
            <p:spPr bwMode="auto">
              <a:xfrm>
                <a:off x="989825" y="2420888"/>
                <a:ext cx="1281909" cy="4212825"/>
              </a:xfrm>
              <a:prstGeom prst="rect">
                <a:avLst/>
              </a:prstGeom>
              <a:noFill/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  <p:sp>
            <p:nvSpPr>
              <p:cNvPr id="18" name="テキスト ボックス 17"/>
              <p:cNvSpPr txBox="1"/>
              <p:nvPr/>
            </p:nvSpPr>
            <p:spPr>
              <a:xfrm>
                <a:off x="2744351" y="4973300"/>
                <a:ext cx="1980220" cy="7554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2400" dirty="0" smtClean="0">
                    <a:solidFill>
                      <a:srgbClr val="FF0000"/>
                    </a:solidFill>
                  </a:rPr>
                  <a:t>Output</a:t>
                </a:r>
                <a:r>
                  <a:rPr kumimoji="1" lang="en-US" altLang="ja-JP" sz="2400" dirty="0" smtClean="0">
                    <a:solidFill>
                      <a:srgbClr val="FF0000"/>
                    </a:solidFill>
                  </a:rPr>
                  <a:t> Strand with FAM</a:t>
                </a:r>
                <a:endParaRPr kumimoji="1" lang="ja-JP" altLang="en-US" sz="24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9" name="ホームベース 18"/>
              <p:cNvSpPr/>
              <p:nvPr/>
            </p:nvSpPr>
            <p:spPr>
              <a:xfrm rot="10800000">
                <a:off x="2302447" y="5242589"/>
                <a:ext cx="468052" cy="144016"/>
              </a:xfrm>
              <a:prstGeom prst="homePlat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cxnSp>
            <p:nvCxnSpPr>
              <p:cNvPr id="20" name="直線コネクタ 19"/>
              <p:cNvCxnSpPr/>
              <p:nvPr/>
            </p:nvCxnSpPr>
            <p:spPr>
              <a:xfrm>
                <a:off x="1304191" y="4749283"/>
                <a:ext cx="950027" cy="0"/>
              </a:xfrm>
              <a:prstGeom prst="line">
                <a:avLst/>
              </a:prstGeom>
              <a:ln w="28575">
                <a:solidFill>
                  <a:srgbClr val="FFFF0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ホームベース 23"/>
              <p:cNvSpPr/>
              <p:nvPr/>
            </p:nvSpPr>
            <p:spPr>
              <a:xfrm rot="10800000">
                <a:off x="2300718" y="4719917"/>
                <a:ext cx="468052" cy="72009"/>
              </a:xfrm>
              <a:prstGeom prst="homePlat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6" name="正方形/長方形 75"/>
              <p:cNvSpPr/>
              <p:nvPr/>
            </p:nvSpPr>
            <p:spPr>
              <a:xfrm>
                <a:off x="1290831" y="5206728"/>
                <a:ext cx="359719" cy="238043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6" name="正方形/長方形 35"/>
              <p:cNvSpPr/>
              <p:nvPr/>
            </p:nvSpPr>
            <p:spPr>
              <a:xfrm>
                <a:off x="1897020" y="5206728"/>
                <a:ext cx="359719" cy="238043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graphicFrame>
        <p:nvGraphicFramePr>
          <p:cNvPr id="43" name="表 4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3670410"/>
              </p:ext>
            </p:extLst>
          </p:nvPr>
        </p:nvGraphicFramePr>
        <p:xfrm>
          <a:off x="-2218924" y="219348"/>
          <a:ext cx="4702692" cy="1854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973708"/>
                <a:gridCol w="384219"/>
                <a:gridCol w="448255"/>
                <a:gridCol w="448255"/>
                <a:gridCol w="448255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FF00"/>
                          </a:solidFill>
                        </a:rPr>
                        <a:t>Lane No.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FF00"/>
                          </a:solidFill>
                        </a:rPr>
                        <a:t>1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FF00"/>
                          </a:solidFill>
                        </a:rPr>
                        <a:t>2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FF00"/>
                          </a:solidFill>
                        </a:rPr>
                        <a:t>3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FF00"/>
                          </a:solidFill>
                        </a:rPr>
                        <a:t>4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Input</a:t>
                      </a:r>
                      <a:r>
                        <a:rPr kumimoji="1" lang="en-US" altLang="ja-JP" baseline="0" dirty="0" smtClean="0"/>
                        <a:t> Complex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Output Complex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Trigger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ja-JP" dirty="0" smtClean="0"/>
                        <a:t>FAM modified Output</a:t>
                      </a:r>
                      <a:endParaRPr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dirty="0" smtClean="0"/>
                        <a:t>+</a:t>
                      </a:r>
                      <a:endParaRPr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dirty="0" smtClean="0"/>
                        <a:t>+</a:t>
                      </a:r>
                      <a:endParaRPr lang="ja-JP" alt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32" name="表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7247478"/>
              </p:ext>
            </p:extLst>
          </p:nvPr>
        </p:nvGraphicFramePr>
        <p:xfrm>
          <a:off x="3325692" y="188640"/>
          <a:ext cx="4702692" cy="1854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973708"/>
                <a:gridCol w="384219"/>
                <a:gridCol w="448255"/>
                <a:gridCol w="448255"/>
                <a:gridCol w="448255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FF00"/>
                          </a:solidFill>
                        </a:rPr>
                        <a:t>Lane No.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FF00"/>
                          </a:solidFill>
                        </a:rPr>
                        <a:t>1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FF00"/>
                          </a:solidFill>
                        </a:rPr>
                        <a:t>2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FF00"/>
                          </a:solidFill>
                        </a:rPr>
                        <a:t>3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FF00"/>
                          </a:solidFill>
                        </a:rPr>
                        <a:t>4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Input</a:t>
                      </a:r>
                      <a:r>
                        <a:rPr kumimoji="1" lang="en-US" altLang="ja-JP" baseline="0" dirty="0" smtClean="0"/>
                        <a:t> Complex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Output Complex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Trigger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ja-JP" dirty="0" smtClean="0"/>
                        <a:t>FAM modified Output</a:t>
                      </a:r>
                      <a:endParaRPr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dirty="0" smtClean="0"/>
                        <a:t>+</a:t>
                      </a:r>
                      <a:endParaRPr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dirty="0" smtClean="0"/>
                        <a:t>+</a:t>
                      </a:r>
                      <a:endParaRPr lang="ja-JP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61772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テキスト ボックス 27"/>
          <p:cNvSpPr txBox="1"/>
          <p:nvPr/>
        </p:nvSpPr>
        <p:spPr>
          <a:xfrm>
            <a:off x="5658867" y="7844283"/>
            <a:ext cx="29523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800" dirty="0" smtClean="0"/>
              <a:t>Stained</a:t>
            </a:r>
            <a:endParaRPr kumimoji="1" lang="ja-JP" altLang="en-US" sz="2800" dirty="0"/>
          </a:p>
        </p:txBody>
      </p:sp>
      <p:pic>
        <p:nvPicPr>
          <p:cNvPr id="7" name="図 6" descr="C:\Users\俊輔\Google ドライブ\BIOMOD2014\実験\酵素フリー　電気泳動　川上\0918\Bio-Rad 2014-09-18 20hr 47min.tif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23" t="16115" r="22867" b="27170"/>
          <a:stretch/>
        </p:blipFill>
        <p:spPr bwMode="auto">
          <a:xfrm>
            <a:off x="6228183" y="2089314"/>
            <a:ext cx="1813695" cy="564884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9" name="テキスト ボックス 28"/>
          <p:cNvSpPr txBox="1"/>
          <p:nvPr/>
        </p:nvSpPr>
        <p:spPr>
          <a:xfrm>
            <a:off x="8172401" y="5373215"/>
            <a:ext cx="3453423" cy="3024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600" dirty="0" smtClean="0"/>
              <a:t>Output with FAM &amp;Output*</a:t>
            </a:r>
            <a:endParaRPr kumimoji="1" lang="ja-JP" altLang="en-US" sz="1600" dirty="0"/>
          </a:p>
        </p:txBody>
      </p:sp>
      <p:cxnSp>
        <p:nvCxnSpPr>
          <p:cNvPr id="30" name="直線コネクタ 29"/>
          <p:cNvCxnSpPr/>
          <p:nvPr/>
        </p:nvCxnSpPr>
        <p:spPr>
          <a:xfrm>
            <a:off x="7668387" y="5547635"/>
            <a:ext cx="349582" cy="0"/>
          </a:xfrm>
          <a:prstGeom prst="line">
            <a:avLst/>
          </a:prstGeom>
          <a:ln w="28575">
            <a:solidFill>
              <a:srgbClr val="FFFF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ホームベース 30"/>
          <p:cNvSpPr/>
          <p:nvPr/>
        </p:nvSpPr>
        <p:spPr>
          <a:xfrm rot="10800000">
            <a:off x="8083368" y="5508238"/>
            <a:ext cx="606925" cy="96605"/>
          </a:xfrm>
          <a:prstGeom prst="homeP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テキスト ボックス 32"/>
          <p:cNvSpPr txBox="1"/>
          <p:nvPr/>
        </p:nvSpPr>
        <p:spPr>
          <a:xfrm>
            <a:off x="8404360" y="5711110"/>
            <a:ext cx="2144304" cy="4541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600" dirty="0" smtClean="0"/>
              <a:t>Output &amp;Output*</a:t>
            </a:r>
            <a:endParaRPr kumimoji="1" lang="ja-JP" altLang="en-US" sz="1600" dirty="0"/>
          </a:p>
        </p:txBody>
      </p:sp>
      <p:cxnSp>
        <p:nvCxnSpPr>
          <p:cNvPr id="34" name="直線コネクタ 33"/>
          <p:cNvCxnSpPr/>
          <p:nvPr/>
        </p:nvCxnSpPr>
        <p:spPr>
          <a:xfrm>
            <a:off x="7201522" y="5703096"/>
            <a:ext cx="824298" cy="0"/>
          </a:xfrm>
          <a:prstGeom prst="line">
            <a:avLst/>
          </a:prstGeom>
          <a:ln w="28575">
            <a:solidFill>
              <a:srgbClr val="FFFF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ホームベース 34"/>
          <p:cNvSpPr/>
          <p:nvPr/>
        </p:nvSpPr>
        <p:spPr>
          <a:xfrm rot="10800000">
            <a:off x="8085530" y="5852432"/>
            <a:ext cx="606925" cy="96605"/>
          </a:xfrm>
          <a:prstGeom prst="homeP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テキスト ボックス 36"/>
          <p:cNvSpPr txBox="1"/>
          <p:nvPr/>
        </p:nvSpPr>
        <p:spPr>
          <a:xfrm>
            <a:off x="8244408" y="4702997"/>
            <a:ext cx="2144304" cy="4541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600" dirty="0" smtClean="0"/>
              <a:t>Input &amp;Input*</a:t>
            </a:r>
            <a:endParaRPr kumimoji="1" lang="ja-JP" altLang="en-US" sz="1600" dirty="0"/>
          </a:p>
        </p:txBody>
      </p:sp>
      <p:cxnSp>
        <p:nvCxnSpPr>
          <p:cNvPr id="38" name="直線コネクタ 37"/>
          <p:cNvCxnSpPr/>
          <p:nvPr/>
        </p:nvCxnSpPr>
        <p:spPr>
          <a:xfrm>
            <a:off x="6267792" y="4887758"/>
            <a:ext cx="1766957" cy="0"/>
          </a:xfrm>
          <a:prstGeom prst="line">
            <a:avLst/>
          </a:prstGeom>
          <a:ln w="28575">
            <a:solidFill>
              <a:srgbClr val="FFFF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ホームベース 38"/>
          <p:cNvSpPr/>
          <p:nvPr/>
        </p:nvSpPr>
        <p:spPr>
          <a:xfrm rot="10800000">
            <a:off x="8085530" y="4848361"/>
            <a:ext cx="606925" cy="96605"/>
          </a:xfrm>
          <a:prstGeom prst="homeP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0" name="直線コネクタ 39"/>
          <p:cNvCxnSpPr/>
          <p:nvPr/>
        </p:nvCxnSpPr>
        <p:spPr>
          <a:xfrm>
            <a:off x="6249370" y="6140126"/>
            <a:ext cx="1803630" cy="0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テキスト ボックス 40"/>
          <p:cNvSpPr txBox="1"/>
          <p:nvPr/>
        </p:nvSpPr>
        <p:spPr>
          <a:xfrm>
            <a:off x="8388424" y="5970290"/>
            <a:ext cx="2567758" cy="384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400" dirty="0" smtClean="0">
                <a:solidFill>
                  <a:srgbClr val="FF0000"/>
                </a:solidFill>
              </a:rPr>
              <a:t>Output</a:t>
            </a:r>
            <a:r>
              <a:rPr kumimoji="1" lang="en-US" altLang="ja-JP" sz="2400" dirty="0" smtClean="0">
                <a:solidFill>
                  <a:srgbClr val="FF0000"/>
                </a:solidFill>
              </a:rPr>
              <a:t> Strand</a:t>
            </a:r>
            <a:endParaRPr kumimoji="1" lang="ja-JP" altLang="en-US" sz="2400" dirty="0">
              <a:solidFill>
                <a:srgbClr val="FF0000"/>
              </a:solidFill>
            </a:endParaRPr>
          </a:p>
        </p:txBody>
      </p:sp>
      <p:sp>
        <p:nvSpPr>
          <p:cNvPr id="42" name="ホームベース 41"/>
          <p:cNvSpPr/>
          <p:nvPr/>
        </p:nvSpPr>
        <p:spPr>
          <a:xfrm rot="10800000">
            <a:off x="8094028" y="6039488"/>
            <a:ext cx="606925" cy="193208"/>
          </a:xfrm>
          <a:prstGeom prst="homePlat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テキスト ボックス 26"/>
          <p:cNvSpPr txBox="1"/>
          <p:nvPr/>
        </p:nvSpPr>
        <p:spPr>
          <a:xfrm>
            <a:off x="136294" y="7844283"/>
            <a:ext cx="29523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800" dirty="0" smtClean="0"/>
              <a:t>Fluorescence</a:t>
            </a:r>
            <a:endParaRPr kumimoji="1" lang="ja-JP" altLang="en-US" sz="2800" dirty="0"/>
          </a:p>
        </p:txBody>
      </p:sp>
      <p:sp>
        <p:nvSpPr>
          <p:cNvPr id="23" name="テキスト ボックス 22"/>
          <p:cNvSpPr txBox="1"/>
          <p:nvPr/>
        </p:nvSpPr>
        <p:spPr>
          <a:xfrm>
            <a:off x="3103963" y="4945388"/>
            <a:ext cx="2209300" cy="45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600" dirty="0" smtClean="0"/>
              <a:t>Output &amp;Output*</a:t>
            </a:r>
            <a:endParaRPr kumimoji="1" lang="ja-JP" altLang="en-US" sz="1600" dirty="0"/>
          </a:p>
        </p:txBody>
      </p:sp>
      <p:pic>
        <p:nvPicPr>
          <p:cNvPr id="12" name="図 11" descr="C:\Users\俊輔\Google ドライブ\BIOMOD2014\実験\酵素フリー　電気泳動　川上\0918\Bio-Rad 2014-09-18 20hr 01minblue.tif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607" t="15567" r="27028" b="26485"/>
          <a:stretch/>
        </p:blipFill>
        <p:spPr bwMode="auto">
          <a:xfrm>
            <a:off x="756138" y="2089314"/>
            <a:ext cx="1712640" cy="562836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8" name="テキスト ボックス 17"/>
          <p:cNvSpPr txBox="1"/>
          <p:nvPr/>
        </p:nvSpPr>
        <p:spPr>
          <a:xfrm>
            <a:off x="3100198" y="5499356"/>
            <a:ext cx="2645589" cy="1009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400" dirty="0" smtClean="0">
                <a:solidFill>
                  <a:srgbClr val="FF0000"/>
                </a:solidFill>
              </a:rPr>
              <a:t>Output</a:t>
            </a:r>
            <a:r>
              <a:rPr kumimoji="1" lang="en-US" altLang="ja-JP" sz="2400" dirty="0" smtClean="0">
                <a:solidFill>
                  <a:srgbClr val="FF0000"/>
                </a:solidFill>
              </a:rPr>
              <a:t> Strand with FAM</a:t>
            </a:r>
            <a:endParaRPr kumimoji="1" lang="ja-JP" altLang="en-US" sz="2400" dirty="0">
              <a:solidFill>
                <a:srgbClr val="FF0000"/>
              </a:solidFill>
            </a:endParaRPr>
          </a:p>
        </p:txBody>
      </p:sp>
      <p:sp>
        <p:nvSpPr>
          <p:cNvPr id="19" name="ホームベース 18"/>
          <p:cNvSpPr/>
          <p:nvPr/>
        </p:nvSpPr>
        <p:spPr>
          <a:xfrm rot="10800000">
            <a:off x="2509811" y="5859128"/>
            <a:ext cx="625321" cy="192406"/>
          </a:xfrm>
          <a:prstGeom prst="homePlat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0" name="直線コネクタ 19"/>
          <p:cNvCxnSpPr/>
          <p:nvPr/>
        </p:nvCxnSpPr>
        <p:spPr>
          <a:xfrm>
            <a:off x="1176133" y="5200067"/>
            <a:ext cx="1269243" cy="0"/>
          </a:xfrm>
          <a:prstGeom prst="line">
            <a:avLst/>
          </a:prstGeom>
          <a:ln w="28575">
            <a:solidFill>
              <a:srgbClr val="FFFF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ホームベース 23"/>
          <p:cNvSpPr/>
          <p:nvPr/>
        </p:nvSpPr>
        <p:spPr>
          <a:xfrm rot="10800000">
            <a:off x="2507501" y="5160834"/>
            <a:ext cx="625321" cy="96205"/>
          </a:xfrm>
          <a:prstGeom prst="homeP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6" name="正方形/長方形 75"/>
          <p:cNvSpPr/>
          <p:nvPr/>
        </p:nvSpPr>
        <p:spPr>
          <a:xfrm>
            <a:off x="1158284" y="5811217"/>
            <a:ext cx="480587" cy="318027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/>
          <p:cNvSpPr/>
          <p:nvPr/>
        </p:nvSpPr>
        <p:spPr>
          <a:xfrm>
            <a:off x="1968157" y="5811217"/>
            <a:ext cx="480587" cy="318027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09702" y="230014"/>
            <a:ext cx="4706937" cy="1974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3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3956" y="207690"/>
            <a:ext cx="4706937" cy="1974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56227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/>
          <p:cNvGrpSpPr/>
          <p:nvPr/>
        </p:nvGrpSpPr>
        <p:grpSpPr>
          <a:xfrm>
            <a:off x="-2482735" y="54587"/>
            <a:ext cx="13853019" cy="6049257"/>
            <a:chOff x="-2227195" y="2318246"/>
            <a:chExt cx="13853019" cy="6049257"/>
          </a:xfrm>
        </p:grpSpPr>
        <p:sp>
          <p:nvSpPr>
            <p:cNvPr id="28" name="テキスト ボックス 27"/>
            <p:cNvSpPr txBox="1"/>
            <p:nvPr/>
          </p:nvSpPr>
          <p:spPr>
            <a:xfrm>
              <a:off x="5658867" y="7844283"/>
              <a:ext cx="295232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800" dirty="0" smtClean="0"/>
                <a:t>Stained</a:t>
              </a:r>
              <a:endParaRPr kumimoji="1" lang="ja-JP" altLang="en-US" sz="2800" dirty="0"/>
            </a:p>
          </p:txBody>
        </p:sp>
        <p:pic>
          <p:nvPicPr>
            <p:cNvPr id="7" name="図 6" descr="C:\Users\俊輔\Google ドライブ\BIOMOD2014\実験\酵素フリー　電気泳動　川上\0918\Bio-Rad 2014-09-18 20hr 47min.tif"/>
            <p:cNvPicPr/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923" t="37544" r="22867" b="27170"/>
            <a:stretch/>
          </p:blipFill>
          <p:spPr bwMode="auto">
            <a:xfrm>
              <a:off x="6228183" y="4223657"/>
              <a:ext cx="1813695" cy="3514502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29" name="テキスト ボックス 28"/>
            <p:cNvSpPr txBox="1"/>
            <p:nvPr/>
          </p:nvSpPr>
          <p:spPr>
            <a:xfrm>
              <a:off x="8172401" y="5373215"/>
              <a:ext cx="3453423" cy="302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600" dirty="0" smtClean="0"/>
                <a:t>Output with FAM &amp;Output*</a:t>
              </a:r>
              <a:endParaRPr kumimoji="1" lang="ja-JP" altLang="en-US" sz="1600" dirty="0"/>
            </a:p>
          </p:txBody>
        </p:sp>
        <p:cxnSp>
          <p:nvCxnSpPr>
            <p:cNvPr id="30" name="直線コネクタ 29"/>
            <p:cNvCxnSpPr/>
            <p:nvPr/>
          </p:nvCxnSpPr>
          <p:spPr>
            <a:xfrm>
              <a:off x="7668387" y="5547635"/>
              <a:ext cx="349582" cy="0"/>
            </a:xfrm>
            <a:prstGeom prst="line">
              <a:avLst/>
            </a:prstGeom>
            <a:ln w="28575">
              <a:solidFill>
                <a:srgbClr val="FFFF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ホームベース 30"/>
            <p:cNvSpPr/>
            <p:nvPr/>
          </p:nvSpPr>
          <p:spPr>
            <a:xfrm rot="10800000">
              <a:off x="8083368" y="5508238"/>
              <a:ext cx="606925" cy="96605"/>
            </a:xfrm>
            <a:prstGeom prst="homePlat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3" name="テキスト ボックス 32"/>
            <p:cNvSpPr txBox="1"/>
            <p:nvPr/>
          </p:nvSpPr>
          <p:spPr>
            <a:xfrm>
              <a:off x="8404360" y="5711110"/>
              <a:ext cx="2144304" cy="4541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600" dirty="0" smtClean="0"/>
                <a:t>Output &amp;Output*</a:t>
              </a:r>
              <a:endParaRPr kumimoji="1" lang="ja-JP" altLang="en-US" sz="1600" dirty="0"/>
            </a:p>
          </p:txBody>
        </p:sp>
        <p:cxnSp>
          <p:nvCxnSpPr>
            <p:cNvPr id="34" name="直線コネクタ 33"/>
            <p:cNvCxnSpPr/>
            <p:nvPr/>
          </p:nvCxnSpPr>
          <p:spPr>
            <a:xfrm>
              <a:off x="7201522" y="5703096"/>
              <a:ext cx="824298" cy="0"/>
            </a:xfrm>
            <a:prstGeom prst="line">
              <a:avLst/>
            </a:prstGeom>
            <a:ln w="28575">
              <a:solidFill>
                <a:srgbClr val="FFFF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ホームベース 34"/>
            <p:cNvSpPr/>
            <p:nvPr/>
          </p:nvSpPr>
          <p:spPr>
            <a:xfrm rot="10800000">
              <a:off x="8085530" y="5852432"/>
              <a:ext cx="606925" cy="96605"/>
            </a:xfrm>
            <a:prstGeom prst="homePlat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7" name="テキスト ボックス 36"/>
            <p:cNvSpPr txBox="1"/>
            <p:nvPr/>
          </p:nvSpPr>
          <p:spPr>
            <a:xfrm>
              <a:off x="8244408" y="4702997"/>
              <a:ext cx="2144304" cy="4541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600" dirty="0" smtClean="0"/>
                <a:t>Input &amp;Input*</a:t>
              </a:r>
              <a:endParaRPr kumimoji="1" lang="ja-JP" altLang="en-US" sz="1600" dirty="0"/>
            </a:p>
          </p:txBody>
        </p:sp>
        <p:cxnSp>
          <p:nvCxnSpPr>
            <p:cNvPr id="38" name="直線コネクタ 37"/>
            <p:cNvCxnSpPr/>
            <p:nvPr/>
          </p:nvCxnSpPr>
          <p:spPr>
            <a:xfrm>
              <a:off x="6267792" y="4887758"/>
              <a:ext cx="1766957" cy="0"/>
            </a:xfrm>
            <a:prstGeom prst="line">
              <a:avLst/>
            </a:prstGeom>
            <a:ln w="28575">
              <a:solidFill>
                <a:srgbClr val="FFFF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ホームベース 38"/>
            <p:cNvSpPr/>
            <p:nvPr/>
          </p:nvSpPr>
          <p:spPr>
            <a:xfrm rot="10800000">
              <a:off x="8085530" y="4848361"/>
              <a:ext cx="606925" cy="96605"/>
            </a:xfrm>
            <a:prstGeom prst="homePlat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40" name="直線コネクタ 39"/>
            <p:cNvCxnSpPr/>
            <p:nvPr/>
          </p:nvCxnSpPr>
          <p:spPr>
            <a:xfrm>
              <a:off x="6249370" y="6140126"/>
              <a:ext cx="1803630" cy="0"/>
            </a:xfrm>
            <a:prstGeom prst="line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テキスト ボックス 40"/>
            <p:cNvSpPr txBox="1"/>
            <p:nvPr/>
          </p:nvSpPr>
          <p:spPr>
            <a:xfrm>
              <a:off x="8388424" y="5970290"/>
              <a:ext cx="2567758" cy="3845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400" dirty="0" smtClean="0">
                  <a:solidFill>
                    <a:srgbClr val="FF0000"/>
                  </a:solidFill>
                </a:rPr>
                <a:t>Output</a:t>
              </a:r>
              <a:r>
                <a:rPr kumimoji="1" lang="en-US" altLang="ja-JP" sz="2400" dirty="0" smtClean="0">
                  <a:solidFill>
                    <a:srgbClr val="FF0000"/>
                  </a:solidFill>
                </a:rPr>
                <a:t> Strand</a:t>
              </a:r>
              <a:endParaRPr kumimoji="1" lang="ja-JP" altLang="en-US" sz="2400" dirty="0">
                <a:solidFill>
                  <a:srgbClr val="FF0000"/>
                </a:solidFill>
              </a:endParaRPr>
            </a:p>
          </p:txBody>
        </p:sp>
        <p:sp>
          <p:nvSpPr>
            <p:cNvPr id="42" name="ホームベース 41"/>
            <p:cNvSpPr/>
            <p:nvPr/>
          </p:nvSpPr>
          <p:spPr>
            <a:xfrm rot="10800000">
              <a:off x="8094028" y="6039488"/>
              <a:ext cx="606925" cy="193208"/>
            </a:xfrm>
            <a:prstGeom prst="homePlat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7" name="テキスト ボックス 26"/>
            <p:cNvSpPr txBox="1"/>
            <p:nvPr/>
          </p:nvSpPr>
          <p:spPr>
            <a:xfrm>
              <a:off x="136294" y="7844283"/>
              <a:ext cx="295232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2800" dirty="0" smtClean="0"/>
                <a:t>Fluorescence</a:t>
              </a:r>
              <a:endParaRPr kumimoji="1" lang="ja-JP" altLang="en-US" sz="2800" dirty="0"/>
            </a:p>
          </p:txBody>
        </p:sp>
        <p:sp>
          <p:nvSpPr>
            <p:cNvPr id="23" name="テキスト ボックス 22"/>
            <p:cNvSpPr txBox="1"/>
            <p:nvPr/>
          </p:nvSpPr>
          <p:spPr>
            <a:xfrm>
              <a:off x="3103963" y="4945388"/>
              <a:ext cx="2209300" cy="4523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600" dirty="0" smtClean="0"/>
                <a:t>Output &amp;Output*</a:t>
              </a:r>
              <a:endParaRPr kumimoji="1" lang="ja-JP" altLang="en-US" sz="1600" dirty="0"/>
            </a:p>
          </p:txBody>
        </p:sp>
        <p:pic>
          <p:nvPicPr>
            <p:cNvPr id="12" name="図 11" descr="C:\Users\俊輔\Google ドライブ\BIOMOD2014\実験\酵素フリー　電気泳動　川上\0918\Bio-Rad 2014-09-18 20hr 01minblue.tif"/>
            <p:cNvPicPr/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607" t="37541" r="27028" b="26485"/>
            <a:stretch/>
          </p:blipFill>
          <p:spPr bwMode="auto">
            <a:xfrm>
              <a:off x="756138" y="4223656"/>
              <a:ext cx="1712640" cy="3494023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18" name="テキスト ボックス 17"/>
            <p:cNvSpPr txBox="1"/>
            <p:nvPr/>
          </p:nvSpPr>
          <p:spPr>
            <a:xfrm>
              <a:off x="3100198" y="5499356"/>
              <a:ext cx="2645589" cy="10092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400" dirty="0" smtClean="0">
                  <a:solidFill>
                    <a:srgbClr val="FF0000"/>
                  </a:solidFill>
                </a:rPr>
                <a:t>Output</a:t>
              </a:r>
              <a:r>
                <a:rPr kumimoji="1" lang="en-US" altLang="ja-JP" sz="2400" dirty="0" smtClean="0">
                  <a:solidFill>
                    <a:srgbClr val="FF0000"/>
                  </a:solidFill>
                </a:rPr>
                <a:t> Strand with FAM</a:t>
              </a:r>
              <a:endParaRPr kumimoji="1" lang="ja-JP" altLang="en-US" sz="2400" dirty="0">
                <a:solidFill>
                  <a:srgbClr val="FF0000"/>
                </a:solidFill>
              </a:endParaRPr>
            </a:p>
          </p:txBody>
        </p:sp>
        <p:sp>
          <p:nvSpPr>
            <p:cNvPr id="19" name="ホームベース 18"/>
            <p:cNvSpPr/>
            <p:nvPr/>
          </p:nvSpPr>
          <p:spPr>
            <a:xfrm rot="10800000">
              <a:off x="2509811" y="5859128"/>
              <a:ext cx="625321" cy="192406"/>
            </a:xfrm>
            <a:prstGeom prst="homePlat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20" name="直線コネクタ 19"/>
            <p:cNvCxnSpPr/>
            <p:nvPr/>
          </p:nvCxnSpPr>
          <p:spPr>
            <a:xfrm>
              <a:off x="1176133" y="5200067"/>
              <a:ext cx="1269243" cy="0"/>
            </a:xfrm>
            <a:prstGeom prst="line">
              <a:avLst/>
            </a:prstGeom>
            <a:ln w="28575">
              <a:solidFill>
                <a:srgbClr val="FFFF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ホームベース 23"/>
            <p:cNvSpPr/>
            <p:nvPr/>
          </p:nvSpPr>
          <p:spPr>
            <a:xfrm rot="10800000">
              <a:off x="2507501" y="5160834"/>
              <a:ext cx="625321" cy="96205"/>
            </a:xfrm>
            <a:prstGeom prst="homePlat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6" name="正方形/長方形 75"/>
            <p:cNvSpPr/>
            <p:nvPr/>
          </p:nvSpPr>
          <p:spPr>
            <a:xfrm>
              <a:off x="1158284" y="5811217"/>
              <a:ext cx="480587" cy="318027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6" name="正方形/長方形 35"/>
            <p:cNvSpPr/>
            <p:nvPr/>
          </p:nvSpPr>
          <p:spPr>
            <a:xfrm>
              <a:off x="1968157" y="5811217"/>
              <a:ext cx="480587" cy="318027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4098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227195" y="2318246"/>
              <a:ext cx="4706937" cy="19748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3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13956" y="2318246"/>
              <a:ext cx="4706937" cy="19748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896440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テキスト ボックス 22"/>
          <p:cNvSpPr txBox="1"/>
          <p:nvPr/>
        </p:nvSpPr>
        <p:spPr>
          <a:xfrm>
            <a:off x="6314167" y="3610721"/>
            <a:ext cx="2209300" cy="45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600" dirty="0" smtClean="0"/>
              <a:t>Output &amp;Output*</a:t>
            </a:r>
            <a:endParaRPr kumimoji="1" lang="ja-JP" altLang="en-US" sz="1600" dirty="0"/>
          </a:p>
        </p:txBody>
      </p:sp>
      <p:pic>
        <p:nvPicPr>
          <p:cNvPr id="12" name="図 11" descr="C:\Users\俊輔\Google ドライブ\BIOMOD2014\実験\酵素フリー　電気泳動　川上\0918\Bio-Rad 2014-09-18 20hr 01minblue.tif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510" t="42158" r="27028" b="38933"/>
          <a:stretch/>
        </p:blipFill>
        <p:spPr bwMode="auto">
          <a:xfrm>
            <a:off x="4368488" y="3337346"/>
            <a:ext cx="1310494" cy="183663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8" name="テキスト ボックス 17"/>
          <p:cNvSpPr txBox="1"/>
          <p:nvPr/>
        </p:nvSpPr>
        <p:spPr>
          <a:xfrm>
            <a:off x="6310402" y="4164689"/>
            <a:ext cx="2645589" cy="1009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400" dirty="0" smtClean="0">
                <a:solidFill>
                  <a:srgbClr val="FF0000"/>
                </a:solidFill>
              </a:rPr>
              <a:t>Output</a:t>
            </a:r>
            <a:r>
              <a:rPr kumimoji="1" lang="en-US" altLang="ja-JP" sz="2400" dirty="0" smtClean="0">
                <a:solidFill>
                  <a:srgbClr val="FF0000"/>
                </a:solidFill>
              </a:rPr>
              <a:t> Strand with FAM</a:t>
            </a:r>
            <a:endParaRPr kumimoji="1" lang="ja-JP" altLang="en-US" sz="2400" dirty="0">
              <a:solidFill>
                <a:srgbClr val="FF0000"/>
              </a:solidFill>
            </a:endParaRPr>
          </a:p>
        </p:txBody>
      </p:sp>
      <p:sp>
        <p:nvSpPr>
          <p:cNvPr id="19" name="ホームベース 18"/>
          <p:cNvSpPr/>
          <p:nvPr/>
        </p:nvSpPr>
        <p:spPr>
          <a:xfrm rot="10800000">
            <a:off x="5720015" y="4524461"/>
            <a:ext cx="625321" cy="192406"/>
          </a:xfrm>
          <a:prstGeom prst="homePlat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0" name="直線コネクタ 19"/>
          <p:cNvCxnSpPr/>
          <p:nvPr/>
        </p:nvCxnSpPr>
        <p:spPr>
          <a:xfrm>
            <a:off x="4386337" y="3865400"/>
            <a:ext cx="1269243" cy="0"/>
          </a:xfrm>
          <a:prstGeom prst="line">
            <a:avLst/>
          </a:prstGeom>
          <a:ln w="28575">
            <a:solidFill>
              <a:srgbClr val="FFFF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ホームベース 23"/>
          <p:cNvSpPr/>
          <p:nvPr/>
        </p:nvSpPr>
        <p:spPr>
          <a:xfrm rot="10800000">
            <a:off x="5717705" y="3826167"/>
            <a:ext cx="625321" cy="96205"/>
          </a:xfrm>
          <a:prstGeom prst="homeP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6" name="正方形/長方形 75"/>
          <p:cNvSpPr/>
          <p:nvPr/>
        </p:nvSpPr>
        <p:spPr>
          <a:xfrm>
            <a:off x="4368488" y="4476550"/>
            <a:ext cx="480587" cy="318027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/>
          <p:cNvSpPr/>
          <p:nvPr/>
        </p:nvSpPr>
        <p:spPr>
          <a:xfrm>
            <a:off x="5178361" y="4476550"/>
            <a:ext cx="480587" cy="318027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aphicFrame>
        <p:nvGraphicFramePr>
          <p:cNvPr id="43" name="表 4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957512"/>
              </p:ext>
            </p:extLst>
          </p:nvPr>
        </p:nvGraphicFramePr>
        <p:xfrm>
          <a:off x="1427314" y="1230237"/>
          <a:ext cx="4318473" cy="1854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973708"/>
                <a:gridCol w="448255"/>
                <a:gridCol w="448255"/>
                <a:gridCol w="448255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FF00"/>
                          </a:solidFill>
                        </a:rPr>
                        <a:t>Lane No.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FF00"/>
                          </a:solidFill>
                        </a:rPr>
                        <a:t>1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FF00"/>
                          </a:solidFill>
                        </a:rPr>
                        <a:t>2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FF00"/>
                          </a:solidFill>
                        </a:rPr>
                        <a:t>3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Input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Transducer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Trigger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ja-JP" dirty="0" smtClean="0"/>
                        <a:t>FAM modified Output</a:t>
                      </a:r>
                      <a:endParaRPr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dirty="0" smtClean="0"/>
                        <a:t>+</a:t>
                      </a:r>
                      <a:endParaRPr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dirty="0" smtClean="0"/>
                        <a:t>+</a:t>
                      </a:r>
                      <a:endParaRPr lang="ja-JP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0685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グループ化 2"/>
          <p:cNvGrpSpPr/>
          <p:nvPr/>
        </p:nvGrpSpPr>
        <p:grpSpPr>
          <a:xfrm>
            <a:off x="1950496" y="620688"/>
            <a:ext cx="6050955" cy="3758353"/>
            <a:chOff x="1950496" y="620688"/>
            <a:chExt cx="6050955" cy="3758353"/>
          </a:xfrm>
        </p:grpSpPr>
        <p:sp>
          <p:nvSpPr>
            <p:cNvPr id="23" name="テキスト ボックス 22"/>
            <p:cNvSpPr txBox="1"/>
            <p:nvPr/>
          </p:nvSpPr>
          <p:spPr>
            <a:xfrm>
              <a:off x="6849323" y="3034784"/>
              <a:ext cx="113372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600" dirty="0" smtClean="0"/>
                <a:t>Transducer</a:t>
              </a:r>
              <a:endParaRPr kumimoji="1" lang="ja-JP" altLang="en-US" sz="1600" dirty="0"/>
            </a:p>
          </p:txBody>
        </p:sp>
        <p:pic>
          <p:nvPicPr>
            <p:cNvPr id="12" name="図 11" descr="C:\Users\俊輔\Google ドライブ\BIOMOD2014\実験\酵素フリー　電気泳動　川上\0918\Bio-Rad 2014-09-18 20hr 01minblue.tif"/>
            <p:cNvPicPr/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510" t="42158" r="27028" b="38933"/>
            <a:stretch/>
          </p:blipFill>
          <p:spPr bwMode="auto">
            <a:xfrm>
              <a:off x="4947775" y="2542407"/>
              <a:ext cx="1310494" cy="1836634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18" name="テキスト ボックス 17"/>
            <p:cNvSpPr txBox="1"/>
            <p:nvPr/>
          </p:nvSpPr>
          <p:spPr>
            <a:xfrm>
              <a:off x="6879464" y="3603650"/>
              <a:ext cx="11219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400" dirty="0" smtClean="0">
                  <a:solidFill>
                    <a:srgbClr val="DB0015"/>
                  </a:solidFill>
                </a:rPr>
                <a:t>Output</a:t>
              </a:r>
              <a:endParaRPr kumimoji="1" lang="ja-JP" altLang="en-US" sz="2400" dirty="0">
                <a:solidFill>
                  <a:srgbClr val="DB0015"/>
                </a:solidFill>
              </a:endParaRPr>
            </a:p>
          </p:txBody>
        </p:sp>
        <p:sp>
          <p:nvSpPr>
            <p:cNvPr id="19" name="ホームベース 18"/>
            <p:cNvSpPr/>
            <p:nvPr/>
          </p:nvSpPr>
          <p:spPr>
            <a:xfrm rot="10800000">
              <a:off x="6299302" y="3729522"/>
              <a:ext cx="625321" cy="192406"/>
            </a:xfrm>
            <a:prstGeom prst="homePlate">
              <a:avLst/>
            </a:prstGeom>
            <a:solidFill>
              <a:srgbClr val="DB00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" name="ホームベース 23"/>
            <p:cNvSpPr/>
            <p:nvPr/>
          </p:nvSpPr>
          <p:spPr>
            <a:xfrm rot="10800000">
              <a:off x="6296992" y="3160956"/>
              <a:ext cx="625321" cy="96205"/>
            </a:xfrm>
            <a:prstGeom prst="homePlat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6" name="正方形/長方形 75"/>
            <p:cNvSpPr/>
            <p:nvPr/>
          </p:nvSpPr>
          <p:spPr>
            <a:xfrm>
              <a:off x="4947775" y="3681611"/>
              <a:ext cx="480587" cy="318027"/>
            </a:xfrm>
            <a:prstGeom prst="rect">
              <a:avLst/>
            </a:prstGeom>
            <a:noFill/>
            <a:ln>
              <a:solidFill>
                <a:srgbClr val="DB0015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6" name="正方形/長方形 35"/>
            <p:cNvSpPr/>
            <p:nvPr/>
          </p:nvSpPr>
          <p:spPr>
            <a:xfrm>
              <a:off x="5757648" y="3681611"/>
              <a:ext cx="480587" cy="318027"/>
            </a:xfrm>
            <a:prstGeom prst="rect">
              <a:avLst/>
            </a:prstGeom>
            <a:noFill/>
            <a:ln>
              <a:solidFill>
                <a:srgbClr val="DB0015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50496" y="620688"/>
              <a:ext cx="4322763" cy="19748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3" name="正方形/長方形 12"/>
            <p:cNvSpPr/>
            <p:nvPr/>
          </p:nvSpPr>
          <p:spPr>
            <a:xfrm>
              <a:off x="5769203" y="3041874"/>
              <a:ext cx="480587" cy="318027"/>
            </a:xfrm>
            <a:prstGeom prst="rect">
              <a:avLst/>
            </a:prstGeom>
            <a:noFill/>
            <a:ln>
              <a:solidFill>
                <a:srgbClr val="FFFF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" name="正方形/長方形 13"/>
            <p:cNvSpPr/>
            <p:nvPr/>
          </p:nvSpPr>
          <p:spPr>
            <a:xfrm>
              <a:off x="4942864" y="3041874"/>
              <a:ext cx="480587" cy="318027"/>
            </a:xfrm>
            <a:prstGeom prst="rect">
              <a:avLst/>
            </a:prstGeom>
            <a:noFill/>
            <a:ln>
              <a:solidFill>
                <a:srgbClr val="FFFF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83088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2457101"/>
              </p:ext>
            </p:extLst>
          </p:nvPr>
        </p:nvGraphicFramePr>
        <p:xfrm>
          <a:off x="395536" y="980728"/>
          <a:ext cx="3870219" cy="14833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848542"/>
                <a:gridCol w="1008112"/>
                <a:gridCol w="1013565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FF00"/>
                          </a:solidFill>
                        </a:rPr>
                        <a:t>Lane No.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FF00"/>
                          </a:solidFill>
                        </a:rPr>
                        <a:t>1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FF00"/>
                          </a:solidFill>
                        </a:rPr>
                        <a:t>3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Transducer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baseline="0" dirty="0" smtClean="0"/>
                        <a:t>7.91 %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90.9</a:t>
                      </a:r>
                      <a:r>
                        <a:rPr kumimoji="1" lang="en-US" altLang="ja-JP" baseline="0" dirty="0" smtClean="0"/>
                        <a:t> %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Input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92.1 %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9.15</a:t>
                      </a:r>
                      <a:r>
                        <a:rPr kumimoji="1" lang="en-US" altLang="ja-JP" baseline="0" dirty="0" smtClean="0"/>
                        <a:t> %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Total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100 %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100 %</a:t>
                      </a:r>
                      <a:endParaRPr kumimoji="1" lang="ja-JP" alt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3861048"/>
            <a:ext cx="3876675" cy="160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表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4744870"/>
                  </p:ext>
                </p:extLst>
              </p:nvPr>
            </p:nvGraphicFramePr>
            <p:xfrm>
              <a:off x="4499992" y="548680"/>
              <a:ext cx="2856654" cy="185420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848542"/>
                    <a:gridCol w="1008112"/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dirty="0" smtClean="0">
                              <a:solidFill>
                                <a:srgbClr val="FFFF00"/>
                              </a:solidFill>
                            </a:rPr>
                            <a:t>Lane No.</a:t>
                          </a:r>
                          <a:endParaRPr kumimoji="1" lang="ja-JP" altLang="en-US" dirty="0">
                            <a:solidFill>
                              <a:srgbClr val="FFFF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dirty="0" smtClean="0">
                              <a:solidFill>
                                <a:srgbClr val="FFFF00"/>
                              </a:solidFill>
                            </a:rPr>
                            <a:t>1</a:t>
                          </a:r>
                          <a:endParaRPr kumimoji="1" lang="ja-JP" altLang="en-US" dirty="0">
                            <a:solidFill>
                              <a:srgbClr val="FFFF00"/>
                            </a:solidFill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dirty="0" err="1" smtClean="0"/>
                            <a:t>Tris-HCl</a:t>
                          </a:r>
                          <a:r>
                            <a:rPr kumimoji="1" lang="en-US" altLang="ja-JP" dirty="0" smtClean="0"/>
                            <a:t> pH7.5</a:t>
                          </a:r>
                          <a:endParaRPr kumimoji="1" lang="ja-JP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baseline="0" dirty="0" smtClean="0"/>
                            <a:t>100mM</a:t>
                          </a:r>
                          <a:endParaRPr kumimoji="1" lang="ja-JP" alt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dirty="0" err="1" smtClean="0"/>
                            <a:t>MgC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kumimoji="1" lang="en-US" altLang="ja-JP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kumimoji="1" lang="en-US" altLang="ja-JP" b="0" i="0" smtClean="0">
                                      <a:latin typeface="Cambria Math"/>
                                    </a:rPr>
                                    <m:t>l</m:t>
                                  </m:r>
                                </m:e>
                                <m:sub>
                                  <m:r>
                                    <a:rPr kumimoji="1" lang="en-US" altLang="ja-JP" b="0" i="0" smtClean="0"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endParaRPr kumimoji="1" lang="ja-JP" altLang="en-US" i="0" dirty="0">
                            <a:latin typeface="+mn-lt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dirty="0" smtClean="0"/>
                            <a:t>100mM</a:t>
                          </a:r>
                          <a:endParaRPr kumimoji="1" lang="ja-JP" alt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dirty="0" err="1" smtClean="0"/>
                            <a:t>Dithiothreitol</a:t>
                          </a:r>
                          <a:endParaRPr kumimoji="1" lang="ja-JP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dirty="0" smtClean="0"/>
                            <a:t>10mM</a:t>
                          </a:r>
                          <a:endParaRPr kumimoji="1" lang="ja-JP" alt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dirty="0" err="1" smtClean="0"/>
                            <a:t>NaCl</a:t>
                          </a:r>
                          <a:endParaRPr kumimoji="1" lang="ja-JP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dirty="0" smtClean="0"/>
                            <a:t>1M</a:t>
                          </a:r>
                          <a:endParaRPr kumimoji="1" lang="ja-JP" alt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表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4744870"/>
                  </p:ext>
                </p:extLst>
              </p:nvPr>
            </p:nvGraphicFramePr>
            <p:xfrm>
              <a:off x="4499992" y="548680"/>
              <a:ext cx="2856654" cy="185420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848542"/>
                    <a:gridCol w="1008112"/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dirty="0" smtClean="0">
                              <a:solidFill>
                                <a:srgbClr val="FFFF00"/>
                              </a:solidFill>
                            </a:rPr>
                            <a:t>Lane No.</a:t>
                          </a:r>
                          <a:endParaRPr kumimoji="1" lang="ja-JP" altLang="en-US" dirty="0">
                            <a:solidFill>
                              <a:srgbClr val="FFFF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dirty="0" smtClean="0">
                              <a:solidFill>
                                <a:srgbClr val="FFFF00"/>
                              </a:solidFill>
                            </a:rPr>
                            <a:t>1</a:t>
                          </a:r>
                          <a:endParaRPr kumimoji="1" lang="ja-JP" altLang="en-US" dirty="0">
                            <a:solidFill>
                              <a:srgbClr val="FFFF00"/>
                            </a:solidFill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dirty="0" err="1" smtClean="0"/>
                            <a:t>Tris-HCl</a:t>
                          </a:r>
                          <a:r>
                            <a:rPr kumimoji="1" lang="en-US" altLang="ja-JP" dirty="0" smtClean="0"/>
                            <a:t> pH7.5</a:t>
                          </a:r>
                          <a:endParaRPr kumimoji="1" lang="ja-JP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baseline="0" dirty="0" smtClean="0"/>
                            <a:t>100mM</a:t>
                          </a:r>
                          <a:endParaRPr kumimoji="1" lang="ja-JP" alt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>
                        <a:blipFill rotWithShape="1">
                          <a:blip r:embed="rId3"/>
                          <a:stretch>
                            <a:fillRect t="-211667" r="-54785" b="-22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dirty="0" smtClean="0"/>
                            <a:t>100mM</a:t>
                          </a:r>
                          <a:endParaRPr kumimoji="1" lang="ja-JP" alt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dirty="0" err="1" smtClean="0"/>
                            <a:t>Dithiothreitol</a:t>
                          </a:r>
                          <a:endParaRPr kumimoji="1" lang="ja-JP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dirty="0" smtClean="0"/>
                            <a:t>10mM</a:t>
                          </a:r>
                          <a:endParaRPr kumimoji="1" lang="ja-JP" alt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dirty="0" err="1" smtClean="0"/>
                            <a:t>NaCl</a:t>
                          </a:r>
                          <a:endParaRPr kumimoji="1" lang="ja-JP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dirty="0" smtClean="0"/>
                            <a:t>1M</a:t>
                          </a:r>
                          <a:endParaRPr kumimoji="1" lang="ja-JP" alt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73"/>
          <a:stretch/>
        </p:blipFill>
        <p:spPr bwMode="auto">
          <a:xfrm>
            <a:off x="4642746" y="2776275"/>
            <a:ext cx="4322762" cy="2169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84941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表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857525"/>
              </p:ext>
            </p:extLst>
          </p:nvPr>
        </p:nvGraphicFramePr>
        <p:xfrm>
          <a:off x="1979712" y="740128"/>
          <a:ext cx="2952328" cy="224347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910453"/>
                <a:gridCol w="1041875"/>
              </a:tblGrid>
              <a:tr h="37391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FF00"/>
                          </a:solidFill>
                        </a:rPr>
                        <a:t>Lane No.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FF00"/>
                          </a:solidFill>
                        </a:rPr>
                        <a:t>1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</a:tr>
              <a:tr h="37391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30%</a:t>
                      </a:r>
                      <a:r>
                        <a:rPr kumimoji="1" lang="en-US" altLang="ja-JP" baseline="0" dirty="0" smtClean="0"/>
                        <a:t> acrylamide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baseline="0" dirty="0" smtClean="0"/>
                        <a:t>6.66ml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3912">
                <a:tc>
                  <a:txBody>
                    <a:bodyPr/>
                    <a:lstStyle/>
                    <a:p>
                      <a:pPr algn="ctr"/>
                      <a:r>
                        <a:rPr lang="en-US" altLang="ja-JP" dirty="0" smtClean="0"/>
                        <a:t>10×TBE</a:t>
                      </a:r>
                      <a:endParaRPr kumimoji="1" lang="ja-JP" altLang="en-US" i="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1ml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3912">
                <a:tc>
                  <a:txBody>
                    <a:bodyPr/>
                    <a:lstStyle/>
                    <a:p>
                      <a:pPr algn="ctr"/>
                      <a:r>
                        <a:rPr lang="en-US" altLang="ja-JP" dirty="0" err="1" smtClean="0"/>
                        <a:t>mQ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2.33ml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391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10%APS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100</a:t>
                      </a:r>
                      <a:r>
                        <a:rPr lang="el-GR" altLang="ja-JP" dirty="0" smtClean="0"/>
                        <a:t>μ</a:t>
                      </a:r>
                      <a:r>
                        <a:rPr lang="en-US" altLang="ja-JP" dirty="0" smtClean="0"/>
                        <a:t>l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391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TEMED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dirty="0" smtClean="0"/>
                        <a:t>10</a:t>
                      </a:r>
                      <a:r>
                        <a:rPr lang="el-GR" altLang="ja-JP" dirty="0" smtClean="0"/>
                        <a:t>μ</a:t>
                      </a:r>
                      <a:r>
                        <a:rPr lang="en-US" altLang="ja-JP" dirty="0" smtClean="0"/>
                        <a:t>l</a:t>
                      </a:r>
                      <a:endParaRPr kumimoji="1" lang="ja-JP" alt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657" b="3757"/>
          <a:stretch/>
        </p:blipFill>
        <p:spPr bwMode="auto">
          <a:xfrm>
            <a:off x="4139952" y="3555998"/>
            <a:ext cx="2962275" cy="18351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491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グループ化 4"/>
          <p:cNvGrpSpPr/>
          <p:nvPr/>
        </p:nvGrpSpPr>
        <p:grpSpPr>
          <a:xfrm>
            <a:off x="251520" y="1628799"/>
            <a:ext cx="8689082" cy="2695576"/>
            <a:chOff x="251520" y="1628799"/>
            <a:chExt cx="8689082" cy="2695576"/>
          </a:xfrm>
        </p:grpSpPr>
        <p:pic>
          <p:nvPicPr>
            <p:cNvPr id="1026" name="Picture 2" descr="C:\Users\俊輔\Google ドライブ\BIOMOD2014\実験\酵素フリー　電気泳動　川上\0921　分析　今井\take2\Bio-Rad 2014-09-18 20hr 01minbluelane2.tif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1520" y="1628799"/>
              <a:ext cx="4324350" cy="2695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7" name="Picture 3" descr="C:\Users\俊輔\Google ドライブ\BIOMOD2014\実験\酵素フリー　電気泳動　川上\0921　分析　今井\take2\Bio-Rad 2014-09-18 20hr 01minbluelane4.tif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16252" y="1628800"/>
              <a:ext cx="4324350" cy="2695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テキスト ボックス 3"/>
            <p:cNvSpPr txBox="1"/>
            <p:nvPr/>
          </p:nvSpPr>
          <p:spPr>
            <a:xfrm>
              <a:off x="899592" y="2060848"/>
              <a:ext cx="12241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b="1" dirty="0" smtClean="0"/>
                <a:t>Lane2</a:t>
              </a:r>
              <a:endParaRPr kumimoji="1" lang="ja-JP" altLang="en-US" b="1" dirty="0"/>
            </a:p>
          </p:txBody>
        </p:sp>
        <p:sp>
          <p:nvSpPr>
            <p:cNvPr id="7" name="テキスト ボックス 6"/>
            <p:cNvSpPr txBox="1"/>
            <p:nvPr/>
          </p:nvSpPr>
          <p:spPr>
            <a:xfrm>
              <a:off x="5292080" y="2060848"/>
              <a:ext cx="12241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b="1" dirty="0" smtClean="0"/>
                <a:t>Lane4</a:t>
              </a:r>
              <a:endParaRPr kumimoji="1" lang="ja-JP" alt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75109903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:\0928\0918 deta analysis\Bio-Rad 2014-09-18 20hr 01minblue lane4.t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379" y="692696"/>
            <a:ext cx="8648700" cy="5391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866911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グループ化 16"/>
          <p:cNvGrpSpPr/>
          <p:nvPr/>
        </p:nvGrpSpPr>
        <p:grpSpPr>
          <a:xfrm>
            <a:off x="247650" y="733425"/>
            <a:ext cx="8648700" cy="5391150"/>
            <a:chOff x="247650" y="733425"/>
            <a:chExt cx="8648700" cy="5391150"/>
          </a:xfrm>
        </p:grpSpPr>
        <p:pic>
          <p:nvPicPr>
            <p:cNvPr id="2050" name="Picture 2" descr="F:\0928\0918 deta analysis\Bio-Rad 2014-09-18 20hr 01minblue lane6.tif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7650" y="733425"/>
              <a:ext cx="8648700" cy="53911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テキスト ボックス 7"/>
            <p:cNvSpPr txBox="1"/>
            <p:nvPr/>
          </p:nvSpPr>
          <p:spPr>
            <a:xfrm>
              <a:off x="395536" y="1260263"/>
              <a:ext cx="331236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4000" dirty="0" smtClean="0"/>
                <a:t>Lane 4</a:t>
              </a:r>
              <a:endParaRPr kumimoji="1" lang="ja-JP" altLang="en-US" sz="4000" dirty="0"/>
            </a:p>
          </p:txBody>
        </p:sp>
        <p:sp>
          <p:nvSpPr>
            <p:cNvPr id="9" name="テキスト ボックス 8"/>
            <p:cNvSpPr txBox="1"/>
            <p:nvPr/>
          </p:nvSpPr>
          <p:spPr>
            <a:xfrm>
              <a:off x="2264628" y="2054168"/>
              <a:ext cx="2886552" cy="64633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kumimoji="1" lang="en-US" altLang="ja-JP" dirty="0" err="1" smtClean="0"/>
                <a:t>Rf</a:t>
              </a:r>
              <a:r>
                <a:rPr kumimoji="1" lang="en-US" altLang="ja-JP" dirty="0" smtClean="0"/>
                <a:t> Number </a:t>
              </a:r>
              <a:r>
                <a:rPr lang="en-US" altLang="ja-JP" dirty="0"/>
                <a:t>[-]           : </a:t>
              </a:r>
              <a:r>
                <a:rPr lang="en-US" altLang="ja-JP" dirty="0" smtClean="0"/>
                <a:t>0.663</a:t>
              </a:r>
              <a:r>
                <a:rPr lang="ja-JP" altLang="en-US" dirty="0" smtClean="0"/>
                <a:t> </a:t>
              </a:r>
              <a:endParaRPr kumimoji="1" lang="en-US" altLang="ja-JP" dirty="0" smtClean="0"/>
            </a:p>
            <a:p>
              <a:r>
                <a:rPr lang="en-US" altLang="ja-JP" dirty="0" smtClean="0"/>
                <a:t>Band intensity </a:t>
              </a:r>
              <a:r>
                <a:rPr lang="en-US" altLang="ja-JP" dirty="0"/>
                <a:t>[%]  :  </a:t>
              </a:r>
              <a:r>
                <a:rPr lang="en-US" altLang="ja-JP" b="1" dirty="0" smtClean="0"/>
                <a:t>90.9</a:t>
              </a:r>
              <a:r>
                <a:rPr lang="ja-JP" altLang="en-US" b="1" dirty="0" smtClean="0"/>
                <a:t>  </a:t>
              </a:r>
              <a:r>
                <a:rPr lang="en-US" altLang="ja-JP" b="1" dirty="0" smtClean="0"/>
                <a:t>%</a:t>
              </a:r>
              <a:endParaRPr kumimoji="1" lang="ja-JP" altLang="en-US" b="1" dirty="0"/>
            </a:p>
          </p:txBody>
        </p:sp>
        <p:sp>
          <p:nvSpPr>
            <p:cNvPr id="10" name="テキスト ボックス 9"/>
            <p:cNvSpPr txBox="1"/>
            <p:nvPr/>
          </p:nvSpPr>
          <p:spPr>
            <a:xfrm>
              <a:off x="5451152" y="1052736"/>
              <a:ext cx="2886552" cy="64633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kumimoji="1" lang="en-US" altLang="ja-JP" dirty="0" err="1" smtClean="0"/>
                <a:t>Rf</a:t>
              </a:r>
              <a:r>
                <a:rPr kumimoji="1" lang="en-US" altLang="ja-JP" dirty="0" smtClean="0"/>
                <a:t> Number </a:t>
              </a:r>
              <a:r>
                <a:rPr lang="en-US" altLang="ja-JP" dirty="0"/>
                <a:t>[-]           : </a:t>
              </a:r>
              <a:r>
                <a:rPr lang="en-US" altLang="ja-JP" dirty="0" smtClean="0"/>
                <a:t>0.790</a:t>
              </a:r>
              <a:r>
                <a:rPr lang="ja-JP" altLang="en-US" dirty="0" smtClean="0"/>
                <a:t> </a:t>
              </a:r>
              <a:endParaRPr kumimoji="1" lang="en-US" altLang="ja-JP" dirty="0" smtClean="0"/>
            </a:p>
            <a:p>
              <a:r>
                <a:rPr lang="en-US" altLang="ja-JP" dirty="0" smtClean="0"/>
                <a:t>Band intensity </a:t>
              </a:r>
              <a:r>
                <a:rPr lang="en-US" altLang="ja-JP" dirty="0"/>
                <a:t>[%]  :  </a:t>
              </a:r>
              <a:r>
                <a:rPr lang="en-US" altLang="ja-JP" b="1" dirty="0" smtClean="0"/>
                <a:t>9.15 %</a:t>
              </a:r>
              <a:r>
                <a:rPr lang="ja-JP" altLang="en-US" dirty="0" smtClean="0"/>
                <a:t> </a:t>
              </a:r>
              <a:endParaRPr kumimoji="1" lang="ja-JP" altLang="en-US" dirty="0"/>
            </a:p>
          </p:txBody>
        </p:sp>
        <p:cxnSp>
          <p:nvCxnSpPr>
            <p:cNvPr id="11" name="直線矢印コネクタ 10"/>
            <p:cNvCxnSpPr/>
            <p:nvPr/>
          </p:nvCxnSpPr>
          <p:spPr>
            <a:xfrm flipH="1">
              <a:off x="7092280" y="1699067"/>
              <a:ext cx="648072" cy="2378005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線矢印コネクタ 12"/>
            <p:cNvCxnSpPr>
              <a:stCxn id="9" idx="3"/>
            </p:cNvCxnSpPr>
            <p:nvPr/>
          </p:nvCxnSpPr>
          <p:spPr>
            <a:xfrm flipV="1">
              <a:off x="5151180" y="2377333"/>
              <a:ext cx="860980" cy="1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523357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murata\Google ドライブ１\BIOMOD2014\実験 (1)\AthenB BthenA (ES)\1006\Bio-Rad 2014-10-06 19hr 45min(BA).tif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685"/>
          <a:stretch/>
        </p:blipFill>
        <p:spPr bwMode="auto">
          <a:xfrm>
            <a:off x="4684092" y="260648"/>
            <a:ext cx="4284927" cy="2981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murata\Google ドライブ１\BIOMOD2014\実験 (1)\AthenB BthenA (ES)\1006\Bio-Rad 2014-10-06 19hr 59min(AB).tif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59" t="18040" r="17843" b="21017"/>
          <a:stretch/>
        </p:blipFill>
        <p:spPr bwMode="auto">
          <a:xfrm>
            <a:off x="173020" y="260648"/>
            <a:ext cx="4311197" cy="2981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murata\Google ドライブ１\BIOMOD2014\実験 (1)\AthenB BthenA (ES)\1006\Bio-Rad 2014-10-06 21hr 34min(AB)green.tif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25" r="8660" b="32698"/>
          <a:stretch/>
        </p:blipFill>
        <p:spPr bwMode="auto">
          <a:xfrm>
            <a:off x="173019" y="3316632"/>
            <a:ext cx="4311197" cy="3208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murata\Google ドライブ１\BIOMOD2014\実験 (1)\AthenB BthenA (ES)\1006\Bio-Rad 2014-10-06 21hr 43min(BA)green.tif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61" t="3865" r="27271" b="35025"/>
          <a:stretch/>
        </p:blipFill>
        <p:spPr bwMode="auto">
          <a:xfrm>
            <a:off x="4694219" y="3329540"/>
            <a:ext cx="4274801" cy="3195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132379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グループ化 12"/>
          <p:cNvGrpSpPr/>
          <p:nvPr/>
        </p:nvGrpSpPr>
        <p:grpSpPr>
          <a:xfrm>
            <a:off x="232707" y="742553"/>
            <a:ext cx="8648700" cy="5391150"/>
            <a:chOff x="232707" y="742553"/>
            <a:chExt cx="8648700" cy="5391150"/>
          </a:xfrm>
        </p:grpSpPr>
        <p:pic>
          <p:nvPicPr>
            <p:cNvPr id="4" name="Picture 2" descr="F:\0928\0918 deta analysis\Bio-Rad 2014-09-18 20hr 01minblue lane4.tif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2707" y="742553"/>
              <a:ext cx="8648700" cy="53911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テキスト ボックス 2"/>
            <p:cNvSpPr txBox="1"/>
            <p:nvPr/>
          </p:nvSpPr>
          <p:spPr>
            <a:xfrm>
              <a:off x="395536" y="1260263"/>
              <a:ext cx="331236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4000" dirty="0" smtClean="0"/>
                <a:t>Lane 2</a:t>
              </a:r>
              <a:endParaRPr kumimoji="1" lang="ja-JP" altLang="en-US" sz="4000" dirty="0"/>
            </a:p>
          </p:txBody>
        </p:sp>
        <p:sp>
          <p:nvSpPr>
            <p:cNvPr id="6" name="テキスト ボックス 5"/>
            <p:cNvSpPr txBox="1"/>
            <p:nvPr/>
          </p:nvSpPr>
          <p:spPr>
            <a:xfrm>
              <a:off x="2987824" y="2823327"/>
              <a:ext cx="2886552" cy="64633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kumimoji="1" lang="en-US" altLang="ja-JP" dirty="0" err="1" smtClean="0"/>
                <a:t>Rf</a:t>
              </a:r>
              <a:r>
                <a:rPr kumimoji="1" lang="en-US" altLang="ja-JP" dirty="0" smtClean="0"/>
                <a:t> Number </a:t>
              </a:r>
              <a:r>
                <a:rPr lang="en-US" altLang="ja-JP" dirty="0"/>
                <a:t>[-]           : </a:t>
              </a:r>
              <a:r>
                <a:rPr lang="en-US" altLang="ja-JP" dirty="0" smtClean="0"/>
                <a:t>0.663</a:t>
              </a:r>
              <a:endParaRPr kumimoji="1" lang="en-US" altLang="ja-JP" dirty="0" smtClean="0"/>
            </a:p>
            <a:p>
              <a:r>
                <a:rPr lang="en-US" altLang="ja-JP" dirty="0" smtClean="0"/>
                <a:t>Band intensity </a:t>
              </a:r>
              <a:r>
                <a:rPr lang="en-US" altLang="ja-JP" dirty="0"/>
                <a:t>[%]  :  </a:t>
              </a:r>
              <a:r>
                <a:rPr lang="en-US" altLang="ja-JP" b="1" dirty="0" smtClean="0"/>
                <a:t>7.91 %</a:t>
              </a:r>
              <a:endParaRPr kumimoji="1" lang="ja-JP" altLang="en-US" b="1" dirty="0"/>
            </a:p>
          </p:txBody>
        </p:sp>
        <p:sp>
          <p:nvSpPr>
            <p:cNvPr id="7" name="テキスト ボックス 6"/>
            <p:cNvSpPr txBox="1"/>
            <p:nvPr/>
          </p:nvSpPr>
          <p:spPr>
            <a:xfrm>
              <a:off x="2987824" y="1237410"/>
              <a:ext cx="2886552" cy="64633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kumimoji="1" lang="en-US" altLang="ja-JP" dirty="0" err="1" smtClean="0"/>
                <a:t>Rf</a:t>
              </a:r>
              <a:r>
                <a:rPr kumimoji="1" lang="en-US" altLang="ja-JP" dirty="0" smtClean="0"/>
                <a:t> Number </a:t>
              </a:r>
              <a:r>
                <a:rPr lang="en-US" altLang="ja-JP" dirty="0"/>
                <a:t>[-]           : </a:t>
              </a:r>
              <a:r>
                <a:rPr lang="en-US" altLang="ja-JP" dirty="0" smtClean="0"/>
                <a:t>0.788</a:t>
              </a:r>
              <a:endParaRPr kumimoji="1" lang="en-US" altLang="ja-JP" dirty="0" smtClean="0"/>
            </a:p>
            <a:p>
              <a:r>
                <a:rPr lang="en-US" altLang="ja-JP" dirty="0" smtClean="0"/>
                <a:t>Band intensity </a:t>
              </a:r>
              <a:r>
                <a:rPr lang="en-US" altLang="ja-JP" dirty="0"/>
                <a:t>[%]  :  </a:t>
              </a:r>
              <a:r>
                <a:rPr lang="en-US" altLang="ja-JP" b="1" dirty="0" smtClean="0"/>
                <a:t>92.1 %</a:t>
              </a:r>
              <a:endParaRPr kumimoji="1" lang="ja-JP" altLang="en-US" b="1" dirty="0"/>
            </a:p>
          </p:txBody>
        </p:sp>
        <p:cxnSp>
          <p:nvCxnSpPr>
            <p:cNvPr id="8" name="直線矢印コネクタ 7"/>
            <p:cNvCxnSpPr/>
            <p:nvPr/>
          </p:nvCxnSpPr>
          <p:spPr>
            <a:xfrm flipV="1">
              <a:off x="5874376" y="1237410"/>
              <a:ext cx="1073888" cy="362083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線矢印コネクタ 10"/>
            <p:cNvCxnSpPr/>
            <p:nvPr/>
          </p:nvCxnSpPr>
          <p:spPr>
            <a:xfrm>
              <a:off x="5463389" y="3469658"/>
              <a:ext cx="536944" cy="75143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6986732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F:\0928\0918 deta analysis\Bio-Rad 2014-09-18 20hr 01minblue lane4.tif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1" t="85831" b="6742"/>
          <a:stretch/>
        </p:blipFill>
        <p:spPr bwMode="auto">
          <a:xfrm>
            <a:off x="-3564904" y="2996952"/>
            <a:ext cx="8218756" cy="400417"/>
          </a:xfrm>
          <a:prstGeom prst="rect">
            <a:avLst/>
          </a:prstGeom>
          <a:noFill/>
          <a:scene3d>
            <a:camera prst="orthographicFront">
              <a:rot lat="0" lon="0" rev="1620000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F:\0928\0918 deta analysis\Bio-Rad 2014-09-18 20hr 01minblue lane6.tif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1" t="85858" b="7071"/>
          <a:stretch/>
        </p:blipFill>
        <p:spPr bwMode="auto">
          <a:xfrm>
            <a:off x="817740" y="3220997"/>
            <a:ext cx="8218756" cy="381220"/>
          </a:xfrm>
          <a:prstGeom prst="rect">
            <a:avLst/>
          </a:prstGeom>
          <a:noFill/>
          <a:scene3d>
            <a:camera prst="orthographicFront">
              <a:rot lat="0" lon="0" rev="1620000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194206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俊輔\Desktop\図1.tif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/>
          <a:stretch/>
        </p:blipFill>
        <p:spPr bwMode="auto">
          <a:xfrm>
            <a:off x="1979712" y="3429000"/>
            <a:ext cx="368864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俊輔\Desktop\図2.tif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/>
          <a:stretch/>
        </p:blipFill>
        <p:spPr bwMode="auto">
          <a:xfrm>
            <a:off x="5658352" y="3429000"/>
            <a:ext cx="353808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右中かっこ 3"/>
          <p:cNvSpPr/>
          <p:nvPr/>
        </p:nvSpPr>
        <p:spPr>
          <a:xfrm>
            <a:off x="2339752" y="4358084"/>
            <a:ext cx="288032" cy="24388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右中かっこ 6"/>
          <p:cNvSpPr/>
          <p:nvPr/>
        </p:nvSpPr>
        <p:spPr>
          <a:xfrm>
            <a:off x="2339752" y="5013176"/>
            <a:ext cx="288032" cy="632565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右中かっこ 7"/>
          <p:cNvSpPr/>
          <p:nvPr/>
        </p:nvSpPr>
        <p:spPr>
          <a:xfrm>
            <a:off x="6012160" y="5247952"/>
            <a:ext cx="288032" cy="24388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右中かっこ 8"/>
          <p:cNvSpPr/>
          <p:nvPr/>
        </p:nvSpPr>
        <p:spPr>
          <a:xfrm>
            <a:off x="6012160" y="4212580"/>
            <a:ext cx="288032" cy="475255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9368933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俊輔\Desktop\図1.t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0"/>
            <a:ext cx="36886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俊輔\Desktop\図2.t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8352" y="0"/>
            <a:ext cx="35380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右中かっこ 3"/>
          <p:cNvSpPr/>
          <p:nvPr/>
        </p:nvSpPr>
        <p:spPr>
          <a:xfrm>
            <a:off x="755576" y="4358084"/>
            <a:ext cx="288032" cy="243880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右中かっこ 6"/>
          <p:cNvSpPr/>
          <p:nvPr/>
        </p:nvSpPr>
        <p:spPr>
          <a:xfrm>
            <a:off x="755576" y="5013176"/>
            <a:ext cx="288032" cy="632565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右中かっこ 7"/>
          <p:cNvSpPr/>
          <p:nvPr/>
        </p:nvSpPr>
        <p:spPr>
          <a:xfrm>
            <a:off x="6012160" y="5247952"/>
            <a:ext cx="288032" cy="243880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右中かっこ 8"/>
          <p:cNvSpPr/>
          <p:nvPr/>
        </p:nvSpPr>
        <p:spPr>
          <a:xfrm>
            <a:off x="6012160" y="4212580"/>
            <a:ext cx="288032" cy="475255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115616" y="4149080"/>
            <a:ext cx="3492728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dirty="0" err="1" smtClean="0"/>
              <a:t>Rf</a:t>
            </a:r>
            <a:r>
              <a:rPr kumimoji="1" lang="en-US" altLang="ja-JP" dirty="0" smtClean="0"/>
              <a:t> Number </a:t>
            </a:r>
            <a:r>
              <a:rPr lang="en-US" altLang="ja-JP" dirty="0"/>
              <a:t>[-]           : 0.662609</a:t>
            </a:r>
            <a:endParaRPr kumimoji="1" lang="en-US" altLang="ja-JP" dirty="0" smtClean="0"/>
          </a:p>
          <a:p>
            <a:r>
              <a:rPr lang="en-US" altLang="ja-JP" dirty="0" smtClean="0"/>
              <a:t>Band intensity </a:t>
            </a:r>
            <a:r>
              <a:rPr lang="en-US" altLang="ja-JP" dirty="0"/>
              <a:t>[%]  :  7.908682</a:t>
            </a:r>
            <a:endParaRPr kumimoji="1" lang="ja-JP" altLang="en-US" dirty="0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1115616" y="4942909"/>
            <a:ext cx="3492728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dirty="0" err="1" smtClean="0"/>
              <a:t>Rf</a:t>
            </a:r>
            <a:r>
              <a:rPr kumimoji="1" lang="en-US" altLang="ja-JP" dirty="0" smtClean="0"/>
              <a:t> Number </a:t>
            </a:r>
            <a:r>
              <a:rPr lang="en-US" altLang="ja-JP" dirty="0"/>
              <a:t>[-]           : 0.787826</a:t>
            </a:r>
            <a:endParaRPr kumimoji="1" lang="en-US" altLang="ja-JP" dirty="0" smtClean="0"/>
          </a:p>
          <a:p>
            <a:r>
              <a:rPr lang="en-US" altLang="ja-JP" dirty="0" smtClean="0"/>
              <a:t>Band intensity </a:t>
            </a:r>
            <a:r>
              <a:rPr lang="en-US" altLang="ja-JP" dirty="0"/>
              <a:t>[%]  :  92.091318</a:t>
            </a:r>
            <a:endParaRPr kumimoji="1" lang="ja-JP" altLang="en-US" dirty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6372200" y="4149080"/>
            <a:ext cx="3492728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dirty="0" err="1" smtClean="0"/>
              <a:t>Rf</a:t>
            </a:r>
            <a:r>
              <a:rPr kumimoji="1" lang="en-US" altLang="ja-JP" dirty="0" smtClean="0"/>
              <a:t> Number </a:t>
            </a:r>
            <a:r>
              <a:rPr lang="en-US" altLang="ja-JP" dirty="0"/>
              <a:t>[-]           : 0.662609</a:t>
            </a:r>
            <a:r>
              <a:rPr lang="ja-JP" altLang="en-US" dirty="0"/>
              <a:t> </a:t>
            </a:r>
            <a:endParaRPr kumimoji="1" lang="en-US" altLang="ja-JP" dirty="0" smtClean="0"/>
          </a:p>
          <a:p>
            <a:r>
              <a:rPr lang="en-US" altLang="ja-JP" dirty="0" smtClean="0"/>
              <a:t>Band intensity </a:t>
            </a:r>
            <a:r>
              <a:rPr lang="en-US" altLang="ja-JP" dirty="0"/>
              <a:t>[%]  :  90.85057</a:t>
            </a:r>
            <a:r>
              <a:rPr lang="ja-JP" altLang="en-US" dirty="0"/>
              <a:t> </a:t>
            </a:r>
            <a:endParaRPr kumimoji="1" lang="ja-JP" altLang="en-US" dirty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6372200" y="4942909"/>
            <a:ext cx="3492728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dirty="0" err="1" smtClean="0"/>
              <a:t>Rf</a:t>
            </a:r>
            <a:r>
              <a:rPr kumimoji="1" lang="en-US" altLang="ja-JP" dirty="0" smtClean="0"/>
              <a:t> Number </a:t>
            </a:r>
            <a:r>
              <a:rPr lang="en-US" altLang="ja-JP" dirty="0"/>
              <a:t>[-]           : 0.789565</a:t>
            </a:r>
            <a:r>
              <a:rPr lang="ja-JP" altLang="en-US" dirty="0"/>
              <a:t> </a:t>
            </a:r>
            <a:endParaRPr kumimoji="1" lang="en-US" altLang="ja-JP" dirty="0" smtClean="0"/>
          </a:p>
          <a:p>
            <a:r>
              <a:rPr lang="en-US" altLang="ja-JP" dirty="0" smtClean="0"/>
              <a:t>Band intensity </a:t>
            </a:r>
            <a:r>
              <a:rPr lang="en-US" altLang="ja-JP" dirty="0"/>
              <a:t>[%]  :  9.149427</a:t>
            </a:r>
            <a:r>
              <a:rPr lang="ja-JP" altLang="en-US" dirty="0"/>
              <a:t> 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62480191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グループ化 2"/>
          <p:cNvGrpSpPr/>
          <p:nvPr/>
        </p:nvGrpSpPr>
        <p:grpSpPr>
          <a:xfrm>
            <a:off x="-716176" y="-549672"/>
            <a:ext cx="10581104" cy="7407672"/>
            <a:chOff x="-716176" y="-549672"/>
            <a:chExt cx="10581104" cy="7407672"/>
          </a:xfrm>
        </p:grpSpPr>
        <p:pic>
          <p:nvPicPr>
            <p:cNvPr id="3074" name="Picture 2" descr="C:\Users\俊輔\Desktop\図1.tif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5536" y="0"/>
              <a:ext cx="368864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5" name="Picture 3" descr="C:\Users\俊輔\Desktop\図2.tif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58352" y="0"/>
              <a:ext cx="353808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右中かっこ 3"/>
            <p:cNvSpPr/>
            <p:nvPr/>
          </p:nvSpPr>
          <p:spPr>
            <a:xfrm>
              <a:off x="755576" y="4358084"/>
              <a:ext cx="288032" cy="243880"/>
            </a:xfrm>
            <a:prstGeom prst="rightBrac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" name="右中かっこ 6"/>
            <p:cNvSpPr/>
            <p:nvPr/>
          </p:nvSpPr>
          <p:spPr>
            <a:xfrm>
              <a:off x="755576" y="5013176"/>
              <a:ext cx="288032" cy="632565"/>
            </a:xfrm>
            <a:prstGeom prst="rightBrac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右中かっこ 7"/>
            <p:cNvSpPr/>
            <p:nvPr/>
          </p:nvSpPr>
          <p:spPr>
            <a:xfrm>
              <a:off x="6012160" y="5247952"/>
              <a:ext cx="288032" cy="243880"/>
            </a:xfrm>
            <a:prstGeom prst="rightBrac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" name="右中かっこ 8"/>
            <p:cNvSpPr/>
            <p:nvPr/>
          </p:nvSpPr>
          <p:spPr>
            <a:xfrm>
              <a:off x="6012160" y="4212580"/>
              <a:ext cx="288032" cy="475255"/>
            </a:xfrm>
            <a:prstGeom prst="rightBrac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" name="テキスト ボックス 4"/>
            <p:cNvSpPr txBox="1"/>
            <p:nvPr/>
          </p:nvSpPr>
          <p:spPr>
            <a:xfrm>
              <a:off x="1115616" y="4149080"/>
              <a:ext cx="3492728" cy="64633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kumimoji="1" lang="en-US" altLang="ja-JP" dirty="0" err="1" smtClean="0"/>
                <a:t>Rf</a:t>
              </a:r>
              <a:r>
                <a:rPr kumimoji="1" lang="en-US" altLang="ja-JP" dirty="0" smtClean="0"/>
                <a:t> Number </a:t>
              </a:r>
              <a:r>
                <a:rPr lang="en-US" altLang="ja-JP" dirty="0"/>
                <a:t>[-]           : 0.662609</a:t>
              </a:r>
              <a:endParaRPr kumimoji="1" lang="en-US" altLang="ja-JP" dirty="0" smtClean="0"/>
            </a:p>
            <a:p>
              <a:r>
                <a:rPr lang="en-US" altLang="ja-JP" dirty="0" smtClean="0"/>
                <a:t>Band intensity </a:t>
              </a:r>
              <a:r>
                <a:rPr lang="en-US" altLang="ja-JP" dirty="0"/>
                <a:t>[%]  :  7.908682</a:t>
              </a:r>
              <a:endParaRPr kumimoji="1" lang="ja-JP" altLang="en-US" dirty="0"/>
            </a:p>
          </p:txBody>
        </p:sp>
        <p:sp>
          <p:nvSpPr>
            <p:cNvPr id="11" name="テキスト ボックス 10"/>
            <p:cNvSpPr txBox="1"/>
            <p:nvPr/>
          </p:nvSpPr>
          <p:spPr>
            <a:xfrm>
              <a:off x="1115616" y="4942909"/>
              <a:ext cx="3492728" cy="64633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kumimoji="1" lang="en-US" altLang="ja-JP" dirty="0" err="1" smtClean="0"/>
                <a:t>Rf</a:t>
              </a:r>
              <a:r>
                <a:rPr kumimoji="1" lang="en-US" altLang="ja-JP" dirty="0" smtClean="0"/>
                <a:t> Number </a:t>
              </a:r>
              <a:r>
                <a:rPr lang="en-US" altLang="ja-JP" dirty="0"/>
                <a:t>[-]           : 0.787826</a:t>
              </a:r>
              <a:endParaRPr kumimoji="1" lang="en-US" altLang="ja-JP" dirty="0" smtClean="0"/>
            </a:p>
            <a:p>
              <a:r>
                <a:rPr lang="en-US" altLang="ja-JP" dirty="0" smtClean="0"/>
                <a:t>Band intensity </a:t>
              </a:r>
              <a:r>
                <a:rPr lang="en-US" altLang="ja-JP" dirty="0"/>
                <a:t>[%]  :  92.091318</a:t>
              </a:r>
              <a:endParaRPr kumimoji="1" lang="ja-JP" altLang="en-US" dirty="0"/>
            </a:p>
          </p:txBody>
        </p:sp>
        <p:sp>
          <p:nvSpPr>
            <p:cNvPr id="12" name="テキスト ボックス 11"/>
            <p:cNvSpPr txBox="1"/>
            <p:nvPr/>
          </p:nvSpPr>
          <p:spPr>
            <a:xfrm>
              <a:off x="6372200" y="4149080"/>
              <a:ext cx="3492728" cy="64633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kumimoji="1" lang="en-US" altLang="ja-JP" dirty="0" err="1" smtClean="0"/>
                <a:t>Rf</a:t>
              </a:r>
              <a:r>
                <a:rPr kumimoji="1" lang="en-US" altLang="ja-JP" dirty="0" smtClean="0"/>
                <a:t> Number </a:t>
              </a:r>
              <a:r>
                <a:rPr lang="en-US" altLang="ja-JP" dirty="0"/>
                <a:t>[-]           : 0.662609</a:t>
              </a:r>
              <a:r>
                <a:rPr lang="ja-JP" altLang="en-US" dirty="0"/>
                <a:t> </a:t>
              </a:r>
              <a:endParaRPr kumimoji="1" lang="en-US" altLang="ja-JP" dirty="0" smtClean="0"/>
            </a:p>
            <a:p>
              <a:r>
                <a:rPr lang="en-US" altLang="ja-JP" dirty="0" smtClean="0"/>
                <a:t>Band intensity </a:t>
              </a:r>
              <a:r>
                <a:rPr lang="en-US" altLang="ja-JP" dirty="0"/>
                <a:t>[%]  :  90.85057</a:t>
              </a:r>
              <a:r>
                <a:rPr lang="ja-JP" altLang="en-US" dirty="0"/>
                <a:t> </a:t>
              </a:r>
              <a:endParaRPr kumimoji="1" lang="ja-JP" altLang="en-US" dirty="0"/>
            </a:p>
          </p:txBody>
        </p:sp>
        <p:sp>
          <p:nvSpPr>
            <p:cNvPr id="13" name="テキスト ボックス 12"/>
            <p:cNvSpPr txBox="1"/>
            <p:nvPr/>
          </p:nvSpPr>
          <p:spPr>
            <a:xfrm>
              <a:off x="6372200" y="4942909"/>
              <a:ext cx="3492728" cy="64633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kumimoji="1" lang="en-US" altLang="ja-JP" dirty="0" err="1" smtClean="0"/>
                <a:t>Rf</a:t>
              </a:r>
              <a:r>
                <a:rPr kumimoji="1" lang="en-US" altLang="ja-JP" dirty="0" smtClean="0"/>
                <a:t> Number </a:t>
              </a:r>
              <a:r>
                <a:rPr lang="en-US" altLang="ja-JP" dirty="0"/>
                <a:t>[-]           : 0.789565</a:t>
              </a:r>
              <a:r>
                <a:rPr lang="ja-JP" altLang="en-US" dirty="0"/>
                <a:t> </a:t>
              </a:r>
              <a:endParaRPr kumimoji="1" lang="en-US" altLang="ja-JP" dirty="0" smtClean="0"/>
            </a:p>
            <a:p>
              <a:r>
                <a:rPr lang="en-US" altLang="ja-JP" dirty="0" smtClean="0"/>
                <a:t>Band intensity </a:t>
              </a:r>
              <a:r>
                <a:rPr lang="en-US" altLang="ja-JP" dirty="0"/>
                <a:t>[%]  :  9.149427</a:t>
              </a:r>
              <a:r>
                <a:rPr lang="ja-JP" altLang="en-US" dirty="0"/>
                <a:t> </a:t>
              </a:r>
              <a:endParaRPr kumimoji="1" lang="ja-JP" altLang="en-US" dirty="0"/>
            </a:p>
          </p:txBody>
        </p:sp>
        <p:sp>
          <p:nvSpPr>
            <p:cNvPr id="2" name="テキスト ボックス 1"/>
            <p:cNvSpPr txBox="1"/>
            <p:nvPr/>
          </p:nvSpPr>
          <p:spPr>
            <a:xfrm>
              <a:off x="-716176" y="-549672"/>
              <a:ext cx="259228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3200" dirty="0" smtClean="0"/>
                <a:t>Lane 2</a:t>
              </a:r>
              <a:endParaRPr kumimoji="1" lang="ja-JP" altLang="en-US" sz="3200" dirty="0"/>
            </a:p>
          </p:txBody>
        </p:sp>
        <p:sp>
          <p:nvSpPr>
            <p:cNvPr id="14" name="テキスト ボックス 13"/>
            <p:cNvSpPr txBox="1"/>
            <p:nvPr/>
          </p:nvSpPr>
          <p:spPr>
            <a:xfrm>
              <a:off x="4539112" y="-549671"/>
              <a:ext cx="259228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3200" dirty="0" smtClean="0"/>
                <a:t>Lane 4</a:t>
              </a:r>
              <a:endParaRPr kumimoji="1" lang="ja-JP" altLang="en-US" sz="3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07778404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グラフ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48964819"/>
              </p:ext>
            </p:extLst>
          </p:nvPr>
        </p:nvGraphicFramePr>
        <p:xfrm>
          <a:off x="-2409549" y="683171"/>
          <a:ext cx="6824387" cy="41174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7" name="グラフ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91432826"/>
              </p:ext>
            </p:extLst>
          </p:nvPr>
        </p:nvGraphicFramePr>
        <p:xfrm>
          <a:off x="4644008" y="692696"/>
          <a:ext cx="6824387" cy="41174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38878418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04664" y="1196752"/>
            <a:ext cx="6821487" cy="4121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992610"/>
            <a:ext cx="6827837" cy="4121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2499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グラフ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58735093"/>
              </p:ext>
            </p:extLst>
          </p:nvPr>
        </p:nvGraphicFramePr>
        <p:xfrm>
          <a:off x="-1692696" y="764704"/>
          <a:ext cx="6824387" cy="41174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7" name="グラフ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11678504"/>
              </p:ext>
            </p:extLst>
          </p:nvPr>
        </p:nvGraphicFramePr>
        <p:xfrm>
          <a:off x="4644008" y="692696"/>
          <a:ext cx="6824387" cy="41174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836933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グラフ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6408545"/>
              </p:ext>
            </p:extLst>
          </p:nvPr>
        </p:nvGraphicFramePr>
        <p:xfrm>
          <a:off x="4644008" y="692696"/>
          <a:ext cx="6824387" cy="41174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20688" y="1371600"/>
            <a:ext cx="6827837" cy="4121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85828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murata\Google ドライブ１\BIOMOD2014\実験 (1)\AthenB BthenA (ES)\1006\Bio-Rad 2014-10-06 19hr 45min(BA).tif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03" t="30060" r="15427" b="18829"/>
          <a:stretch/>
        </p:blipFill>
        <p:spPr bwMode="auto">
          <a:xfrm>
            <a:off x="33420" y="2465674"/>
            <a:ext cx="4346018" cy="2249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murata\Google ドライブ１\BIOMOD2014\実験 (1)\AthenB BthenA (ES)\1006\Bio-Rad 2014-10-06 19hr 59min(AB).tif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39" t="32628" r="32272" b="39144"/>
          <a:stretch/>
        </p:blipFill>
        <p:spPr bwMode="auto">
          <a:xfrm>
            <a:off x="6963786" y="2465674"/>
            <a:ext cx="4360428" cy="2223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テキスト ボックス 6"/>
          <p:cNvSpPr txBox="1"/>
          <p:nvPr/>
        </p:nvSpPr>
        <p:spPr>
          <a:xfrm>
            <a:off x="-1663953" y="4115172"/>
            <a:ext cx="11953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ja-JP" sz="2000" dirty="0" smtClean="0">
                <a:solidFill>
                  <a:srgbClr val="DB0015"/>
                </a:solidFill>
              </a:rPr>
              <a:t>Output A</a:t>
            </a:r>
            <a:endParaRPr kumimoji="1" lang="ja-JP" altLang="en-US" sz="2000" dirty="0">
              <a:solidFill>
                <a:srgbClr val="DB0015"/>
              </a:solidFill>
            </a:endParaRPr>
          </a:p>
        </p:txBody>
      </p:sp>
      <p:sp>
        <p:nvSpPr>
          <p:cNvPr id="8" name="ホームベース 7"/>
          <p:cNvSpPr/>
          <p:nvPr/>
        </p:nvSpPr>
        <p:spPr>
          <a:xfrm>
            <a:off x="-515109" y="4246974"/>
            <a:ext cx="550605" cy="169417"/>
          </a:xfrm>
          <a:prstGeom prst="homePlate">
            <a:avLst/>
          </a:prstGeom>
          <a:solidFill>
            <a:srgbClr val="DB00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35496" y="4163008"/>
            <a:ext cx="4327370" cy="323987"/>
          </a:xfrm>
          <a:prstGeom prst="rect">
            <a:avLst/>
          </a:prstGeom>
          <a:noFill/>
          <a:ln>
            <a:solidFill>
              <a:srgbClr val="DB001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35496" y="2636912"/>
            <a:ext cx="4332082" cy="323987"/>
          </a:xfrm>
          <a:prstGeom prst="rect">
            <a:avLst/>
          </a:prstGeom>
          <a:noFill/>
          <a:ln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-2059628" y="2609178"/>
            <a:ext cx="15910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ja-JP" sz="2000" dirty="0" smtClean="0"/>
              <a:t>Transducer A</a:t>
            </a:r>
            <a:endParaRPr kumimoji="1" lang="ja-JP" altLang="en-US" sz="2000" dirty="0"/>
          </a:p>
        </p:txBody>
      </p:sp>
      <p:sp>
        <p:nvSpPr>
          <p:cNvPr id="17" name="ホームベース 16"/>
          <p:cNvSpPr/>
          <p:nvPr/>
        </p:nvSpPr>
        <p:spPr>
          <a:xfrm>
            <a:off x="-519923" y="2736689"/>
            <a:ext cx="550605" cy="169417"/>
          </a:xfrm>
          <a:prstGeom prst="homeP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5263246" y="4056482"/>
            <a:ext cx="11953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ja-JP" sz="2000" dirty="0" smtClean="0">
                <a:solidFill>
                  <a:srgbClr val="DB0015"/>
                </a:solidFill>
              </a:rPr>
              <a:t>Output A</a:t>
            </a:r>
            <a:endParaRPr kumimoji="1" lang="ja-JP" altLang="en-US" sz="2000" dirty="0">
              <a:solidFill>
                <a:srgbClr val="DB0015"/>
              </a:solidFill>
            </a:endParaRPr>
          </a:p>
        </p:txBody>
      </p:sp>
      <p:sp>
        <p:nvSpPr>
          <p:cNvPr id="14" name="ホームベース 13"/>
          <p:cNvSpPr/>
          <p:nvPr/>
        </p:nvSpPr>
        <p:spPr>
          <a:xfrm>
            <a:off x="6412090" y="4188284"/>
            <a:ext cx="550605" cy="169417"/>
          </a:xfrm>
          <a:prstGeom prst="homePlate">
            <a:avLst/>
          </a:prstGeom>
          <a:solidFill>
            <a:srgbClr val="DB00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6970892" y="4081712"/>
            <a:ext cx="4327370" cy="323987"/>
          </a:xfrm>
          <a:prstGeom prst="rect">
            <a:avLst/>
          </a:prstGeom>
          <a:noFill/>
          <a:ln>
            <a:solidFill>
              <a:srgbClr val="DB001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6962695" y="2699843"/>
            <a:ext cx="4332082" cy="323987"/>
          </a:xfrm>
          <a:prstGeom prst="rect">
            <a:avLst/>
          </a:prstGeom>
          <a:noFill/>
          <a:ln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4867571" y="2648932"/>
            <a:ext cx="15910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ja-JP" sz="2000" dirty="0" smtClean="0"/>
              <a:t>Transducer A</a:t>
            </a:r>
            <a:endParaRPr kumimoji="1" lang="ja-JP" altLang="en-US" sz="2000" dirty="0"/>
          </a:p>
        </p:txBody>
      </p:sp>
      <p:sp>
        <p:nvSpPr>
          <p:cNvPr id="20" name="ホームベース 19"/>
          <p:cNvSpPr/>
          <p:nvPr/>
        </p:nvSpPr>
        <p:spPr>
          <a:xfrm>
            <a:off x="6407276" y="2776443"/>
            <a:ext cx="550605" cy="169417"/>
          </a:xfrm>
          <a:prstGeom prst="homeP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graphicFrame>
        <p:nvGraphicFramePr>
          <p:cNvPr id="22" name="表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6251839"/>
              </p:ext>
            </p:extLst>
          </p:nvPr>
        </p:nvGraphicFramePr>
        <p:xfrm>
          <a:off x="5248191" y="1735822"/>
          <a:ext cx="6076023" cy="72985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674176"/>
                <a:gridCol w="361984"/>
                <a:gridCol w="380082"/>
                <a:gridCol w="343886"/>
                <a:gridCol w="361984"/>
                <a:gridCol w="361984"/>
                <a:gridCol w="364216"/>
                <a:gridCol w="359751"/>
                <a:gridCol w="373592"/>
                <a:gridCol w="373592"/>
                <a:gridCol w="373592"/>
                <a:gridCol w="373592"/>
                <a:gridCol w="373592"/>
              </a:tblGrid>
              <a:tr h="367137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>
                          <a:solidFill>
                            <a:srgbClr val="FFFF00"/>
                          </a:solidFill>
                        </a:rPr>
                        <a:t>Lane No.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>
                          <a:solidFill>
                            <a:srgbClr val="FFFF00"/>
                          </a:solidFill>
                        </a:rPr>
                        <a:t>1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>
                          <a:solidFill>
                            <a:srgbClr val="FFFF00"/>
                          </a:solidFill>
                        </a:rPr>
                        <a:t>2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>
                          <a:solidFill>
                            <a:srgbClr val="FFFF00"/>
                          </a:solidFill>
                        </a:rPr>
                        <a:t>3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>
                          <a:solidFill>
                            <a:srgbClr val="FFFF00"/>
                          </a:solidFill>
                        </a:rPr>
                        <a:t>4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>
                          <a:solidFill>
                            <a:srgbClr val="FFFF00"/>
                          </a:solidFill>
                        </a:rPr>
                        <a:t>5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>
                          <a:solidFill>
                            <a:srgbClr val="FFFF00"/>
                          </a:solidFill>
                        </a:rPr>
                        <a:t>6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>
                          <a:solidFill>
                            <a:srgbClr val="FFFF00"/>
                          </a:solidFill>
                        </a:rPr>
                        <a:t>7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>
                          <a:solidFill>
                            <a:srgbClr val="FFFF00"/>
                          </a:solidFill>
                        </a:rPr>
                        <a:t>8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>
                          <a:solidFill>
                            <a:srgbClr val="FFFF00"/>
                          </a:solidFill>
                        </a:rPr>
                        <a:t>9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>
                          <a:solidFill>
                            <a:srgbClr val="FFFF00"/>
                          </a:solidFill>
                        </a:rPr>
                        <a:t>10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>
                          <a:solidFill>
                            <a:srgbClr val="FFFF00"/>
                          </a:solidFill>
                        </a:rPr>
                        <a:t>11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>
                          <a:solidFill>
                            <a:srgbClr val="FFFF00"/>
                          </a:solidFill>
                        </a:rPr>
                        <a:t>12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</a:tr>
              <a:tr h="362715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400" dirty="0" smtClean="0"/>
                        <a:t>Reaction</a:t>
                      </a:r>
                      <a:r>
                        <a:rPr kumimoji="1" lang="en-US" altLang="ja-JP" sz="1400" baseline="0" dirty="0" smtClean="0"/>
                        <a:t> Time [min]</a:t>
                      </a:r>
                      <a:endParaRPr kumimoji="1" lang="ja-JP" altLang="en-US" sz="140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1</a:t>
                      </a:r>
                      <a:endParaRPr kumimoji="1" lang="ja-JP" altLang="en-US" sz="150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b="0" dirty="0" smtClean="0"/>
                        <a:t>2</a:t>
                      </a:r>
                      <a:endParaRPr kumimoji="1" lang="ja-JP" altLang="en-US" sz="1500" b="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b="0" dirty="0" smtClean="0"/>
                        <a:t>5</a:t>
                      </a:r>
                      <a:endParaRPr kumimoji="1" lang="ja-JP" altLang="en-US" sz="1500" b="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b="0" kern="1200" baseline="0" dirty="0" smtClean="0"/>
                        <a:t>10</a:t>
                      </a:r>
                      <a:endParaRPr kumimoji="1" lang="ja-JP" altLang="en-US" sz="1500" b="0" kern="1200" baseline="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b="0" dirty="0" smtClean="0"/>
                        <a:t>12</a:t>
                      </a:r>
                      <a:endParaRPr kumimoji="1" lang="ja-JP" altLang="en-US" sz="1500" b="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b="0" dirty="0" smtClean="0"/>
                        <a:t>15</a:t>
                      </a:r>
                      <a:endParaRPr kumimoji="1" lang="ja-JP" altLang="en-US" sz="1500" b="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b="0" dirty="0" smtClean="0"/>
                        <a:t>20</a:t>
                      </a:r>
                      <a:endParaRPr kumimoji="1" lang="ja-JP" altLang="en-US" sz="1500" b="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×</a:t>
                      </a:r>
                      <a:endParaRPr kumimoji="1" lang="ja-JP" altLang="en-US" sz="150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25</a:t>
                      </a:r>
                      <a:endParaRPr kumimoji="1" lang="ja-JP" altLang="en-US" sz="150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30</a:t>
                      </a:r>
                      <a:endParaRPr kumimoji="1" lang="ja-JP" altLang="en-US" sz="150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60</a:t>
                      </a:r>
                      <a:endParaRPr kumimoji="1" lang="ja-JP" altLang="en-US" sz="150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dirty="0" smtClean="0"/>
                        <a:t>100</a:t>
                      </a:r>
                      <a:endParaRPr kumimoji="1" lang="ja-JP" altLang="en-US" sz="1100" dirty="0"/>
                    </a:p>
                  </a:txBody>
                  <a:tcPr marL="78213" marR="78213" marT="39107" marB="39107" anchor="ctr"/>
                </a:tc>
              </a:tr>
            </a:tbl>
          </a:graphicData>
        </a:graphic>
      </p:graphicFrame>
      <p:graphicFrame>
        <p:nvGraphicFramePr>
          <p:cNvPr id="23" name="表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3758445"/>
              </p:ext>
            </p:extLst>
          </p:nvPr>
        </p:nvGraphicFramePr>
        <p:xfrm>
          <a:off x="-1620688" y="1758708"/>
          <a:ext cx="6035972" cy="72985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630392"/>
                <a:gridCol w="395891"/>
                <a:gridCol w="415684"/>
                <a:gridCol w="376098"/>
                <a:gridCol w="395891"/>
                <a:gridCol w="395891"/>
                <a:gridCol w="398332"/>
                <a:gridCol w="393449"/>
                <a:gridCol w="408586"/>
                <a:gridCol w="408586"/>
                <a:gridCol w="408586"/>
                <a:gridCol w="408586"/>
              </a:tblGrid>
              <a:tr h="367137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>
                          <a:solidFill>
                            <a:srgbClr val="FFFF00"/>
                          </a:solidFill>
                        </a:rPr>
                        <a:t>Lane No.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>
                          <a:solidFill>
                            <a:srgbClr val="FFFF00"/>
                          </a:solidFill>
                        </a:rPr>
                        <a:t>1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>
                          <a:solidFill>
                            <a:srgbClr val="FFFF00"/>
                          </a:solidFill>
                        </a:rPr>
                        <a:t>2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>
                          <a:solidFill>
                            <a:srgbClr val="FFFF00"/>
                          </a:solidFill>
                        </a:rPr>
                        <a:t>3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>
                          <a:solidFill>
                            <a:srgbClr val="FFFF00"/>
                          </a:solidFill>
                        </a:rPr>
                        <a:t>4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>
                          <a:solidFill>
                            <a:srgbClr val="FFFF00"/>
                          </a:solidFill>
                        </a:rPr>
                        <a:t>5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>
                          <a:solidFill>
                            <a:srgbClr val="FFFF00"/>
                          </a:solidFill>
                        </a:rPr>
                        <a:t>6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>
                          <a:solidFill>
                            <a:srgbClr val="FFFF00"/>
                          </a:solidFill>
                        </a:rPr>
                        <a:t>7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>
                          <a:solidFill>
                            <a:srgbClr val="FFFF00"/>
                          </a:solidFill>
                        </a:rPr>
                        <a:t>8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>
                          <a:solidFill>
                            <a:srgbClr val="FFFF00"/>
                          </a:solidFill>
                        </a:rPr>
                        <a:t>9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>
                          <a:solidFill>
                            <a:srgbClr val="FFFF00"/>
                          </a:solidFill>
                        </a:rPr>
                        <a:t>10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>
                          <a:solidFill>
                            <a:srgbClr val="FFFF00"/>
                          </a:solidFill>
                        </a:rPr>
                        <a:t>11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</a:tr>
              <a:tr h="362715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400" dirty="0" smtClean="0"/>
                        <a:t>Reaction</a:t>
                      </a:r>
                      <a:r>
                        <a:rPr kumimoji="1" lang="en-US" altLang="ja-JP" sz="1400" baseline="0" dirty="0" smtClean="0"/>
                        <a:t> Time [min]</a:t>
                      </a:r>
                      <a:endParaRPr kumimoji="1" lang="ja-JP" altLang="en-US" sz="140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1</a:t>
                      </a:r>
                      <a:endParaRPr kumimoji="1" lang="ja-JP" altLang="en-US" sz="150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b="0" dirty="0" smtClean="0"/>
                        <a:t>2</a:t>
                      </a:r>
                      <a:endParaRPr kumimoji="1" lang="ja-JP" altLang="en-US" sz="1500" b="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b="0" dirty="0" smtClean="0"/>
                        <a:t>5</a:t>
                      </a:r>
                      <a:endParaRPr kumimoji="1" lang="ja-JP" altLang="en-US" sz="1500" b="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b="0" kern="1200" baseline="0" dirty="0" smtClean="0"/>
                        <a:t>10</a:t>
                      </a:r>
                      <a:endParaRPr kumimoji="1" lang="ja-JP" altLang="en-US" sz="1500" b="0" kern="1200" baseline="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b="0" dirty="0" smtClean="0"/>
                        <a:t>12</a:t>
                      </a:r>
                      <a:endParaRPr kumimoji="1" lang="ja-JP" altLang="en-US" sz="1500" b="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b="0" dirty="0" smtClean="0"/>
                        <a:t>15</a:t>
                      </a:r>
                      <a:endParaRPr kumimoji="1" lang="ja-JP" altLang="en-US" sz="1500" b="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b="0" dirty="0" smtClean="0"/>
                        <a:t>20</a:t>
                      </a:r>
                      <a:endParaRPr kumimoji="1" lang="ja-JP" altLang="en-US" sz="1500" b="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25</a:t>
                      </a:r>
                      <a:endParaRPr kumimoji="1" lang="ja-JP" altLang="en-US" sz="150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30</a:t>
                      </a:r>
                      <a:endParaRPr kumimoji="1" lang="ja-JP" altLang="en-US" sz="150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60</a:t>
                      </a:r>
                      <a:endParaRPr kumimoji="1" lang="ja-JP" altLang="en-US" sz="150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dirty="0" smtClean="0"/>
                        <a:t>100</a:t>
                      </a:r>
                      <a:endParaRPr kumimoji="1" lang="ja-JP" altLang="en-US" sz="1500" dirty="0"/>
                    </a:p>
                  </a:txBody>
                  <a:tcPr marL="78213" marR="78213" marT="39107" marB="39107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6260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murata\Google ドライブ１\BIOMOD2014\実験 (1)\AthenB BthenA (ES)\1006\Bio-Rad 2014-10-06 19hr 45min(BA).tif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03" t="30060" r="15427" b="18829"/>
          <a:stretch/>
        </p:blipFill>
        <p:spPr bwMode="auto">
          <a:xfrm>
            <a:off x="33420" y="2465674"/>
            <a:ext cx="4346018" cy="2249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murata\Google ドライブ１\BIOMOD2014\実験 (1)\AthenB BthenA (ES)\1006\Bio-Rad 2014-10-06 19hr 59min(AB).tif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39" t="32628" r="32272" b="39144"/>
          <a:stretch/>
        </p:blipFill>
        <p:spPr bwMode="auto">
          <a:xfrm>
            <a:off x="6963786" y="2465674"/>
            <a:ext cx="4360428" cy="2223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テキスト ボックス 6"/>
          <p:cNvSpPr txBox="1"/>
          <p:nvPr/>
        </p:nvSpPr>
        <p:spPr>
          <a:xfrm>
            <a:off x="-1663953" y="4115172"/>
            <a:ext cx="11953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ja-JP" sz="2000" dirty="0" smtClean="0">
                <a:solidFill>
                  <a:srgbClr val="DB0015"/>
                </a:solidFill>
              </a:rPr>
              <a:t>Output A</a:t>
            </a:r>
            <a:endParaRPr kumimoji="1" lang="ja-JP" altLang="en-US" sz="2000" dirty="0">
              <a:solidFill>
                <a:srgbClr val="DB0015"/>
              </a:solidFill>
            </a:endParaRPr>
          </a:p>
        </p:txBody>
      </p:sp>
      <p:sp>
        <p:nvSpPr>
          <p:cNvPr id="8" name="ホームベース 7"/>
          <p:cNvSpPr/>
          <p:nvPr/>
        </p:nvSpPr>
        <p:spPr>
          <a:xfrm>
            <a:off x="-515109" y="4246974"/>
            <a:ext cx="550605" cy="169417"/>
          </a:xfrm>
          <a:prstGeom prst="homePlate">
            <a:avLst/>
          </a:prstGeom>
          <a:solidFill>
            <a:srgbClr val="DB00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35496" y="4163008"/>
            <a:ext cx="4327370" cy="323987"/>
          </a:xfrm>
          <a:prstGeom prst="rect">
            <a:avLst/>
          </a:prstGeom>
          <a:noFill/>
          <a:ln>
            <a:solidFill>
              <a:srgbClr val="DB001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-1861791" y="2648932"/>
            <a:ext cx="15910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ja-JP" sz="2000" dirty="0" smtClean="0"/>
              <a:t>Transducer A</a:t>
            </a:r>
            <a:endParaRPr kumimoji="1" lang="ja-JP" altLang="en-US" sz="2000" dirty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5263246" y="4056482"/>
            <a:ext cx="11953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ja-JP" sz="2000" dirty="0" smtClean="0">
                <a:solidFill>
                  <a:srgbClr val="DB0015"/>
                </a:solidFill>
              </a:rPr>
              <a:t>Output A</a:t>
            </a:r>
            <a:endParaRPr kumimoji="1" lang="ja-JP" altLang="en-US" sz="2000" dirty="0">
              <a:solidFill>
                <a:srgbClr val="DB0015"/>
              </a:solidFill>
            </a:endParaRPr>
          </a:p>
        </p:txBody>
      </p:sp>
      <p:sp>
        <p:nvSpPr>
          <p:cNvPr id="14" name="ホームベース 13"/>
          <p:cNvSpPr/>
          <p:nvPr/>
        </p:nvSpPr>
        <p:spPr>
          <a:xfrm>
            <a:off x="6412090" y="4188284"/>
            <a:ext cx="550605" cy="169417"/>
          </a:xfrm>
          <a:prstGeom prst="homePlate">
            <a:avLst/>
          </a:prstGeom>
          <a:solidFill>
            <a:srgbClr val="DB00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6970892" y="4081712"/>
            <a:ext cx="4327370" cy="323987"/>
          </a:xfrm>
          <a:prstGeom prst="rect">
            <a:avLst/>
          </a:prstGeom>
          <a:noFill/>
          <a:ln>
            <a:solidFill>
              <a:srgbClr val="DB001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4867571" y="2648932"/>
            <a:ext cx="15910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ja-JP" sz="2000" dirty="0" smtClean="0"/>
              <a:t>Transducer A</a:t>
            </a:r>
            <a:endParaRPr kumimoji="1" lang="ja-JP" altLang="en-US" sz="2000" dirty="0"/>
          </a:p>
        </p:txBody>
      </p:sp>
      <p:sp>
        <p:nvSpPr>
          <p:cNvPr id="20" name="ホームベース 19"/>
          <p:cNvSpPr/>
          <p:nvPr/>
        </p:nvSpPr>
        <p:spPr>
          <a:xfrm>
            <a:off x="6407276" y="2776443"/>
            <a:ext cx="550605" cy="169417"/>
          </a:xfrm>
          <a:prstGeom prst="homeP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graphicFrame>
        <p:nvGraphicFramePr>
          <p:cNvPr id="22" name="表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2192378"/>
              </p:ext>
            </p:extLst>
          </p:nvPr>
        </p:nvGraphicFramePr>
        <p:xfrm>
          <a:off x="5248191" y="1735822"/>
          <a:ext cx="6076023" cy="729852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674176"/>
                <a:gridCol w="361984"/>
                <a:gridCol w="380082"/>
                <a:gridCol w="343886"/>
                <a:gridCol w="361984"/>
                <a:gridCol w="361984"/>
                <a:gridCol w="364216"/>
                <a:gridCol w="359751"/>
                <a:gridCol w="373592"/>
                <a:gridCol w="373592"/>
                <a:gridCol w="373592"/>
                <a:gridCol w="373592"/>
                <a:gridCol w="373592"/>
              </a:tblGrid>
              <a:tr h="367137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Lane No.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1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2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3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4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5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6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7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8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9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10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11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12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</a:tr>
              <a:tr h="362715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400" dirty="0" smtClean="0"/>
                        <a:t>Reaction</a:t>
                      </a:r>
                      <a:r>
                        <a:rPr kumimoji="1" lang="en-US" altLang="ja-JP" sz="1400" baseline="0" dirty="0" smtClean="0"/>
                        <a:t> Time [min]</a:t>
                      </a:r>
                      <a:endParaRPr kumimoji="1" lang="ja-JP" altLang="en-US" sz="140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1</a:t>
                      </a:r>
                      <a:endParaRPr kumimoji="1" lang="ja-JP" altLang="en-US" sz="150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2</a:t>
                      </a:r>
                      <a:endParaRPr kumimoji="1" lang="ja-JP" altLang="en-US" sz="1500" b="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5</a:t>
                      </a:r>
                      <a:endParaRPr kumimoji="1" lang="ja-JP" altLang="en-US" sz="1500" b="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kern="1200" baseline="0" dirty="0" smtClean="0"/>
                        <a:t>10</a:t>
                      </a:r>
                      <a:endParaRPr kumimoji="1" lang="ja-JP" altLang="en-US" sz="1500" b="0" kern="1200" baseline="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12</a:t>
                      </a:r>
                      <a:endParaRPr kumimoji="1" lang="ja-JP" altLang="en-US" sz="1500" b="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15</a:t>
                      </a:r>
                      <a:endParaRPr kumimoji="1" lang="ja-JP" altLang="en-US" sz="1500" b="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20</a:t>
                      </a:r>
                      <a:endParaRPr kumimoji="1" lang="ja-JP" altLang="en-US" sz="1500" b="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×</a:t>
                      </a:r>
                      <a:endParaRPr kumimoji="1" lang="ja-JP" altLang="en-US" sz="150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25</a:t>
                      </a:r>
                      <a:endParaRPr kumimoji="1" lang="ja-JP" altLang="en-US" sz="150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30</a:t>
                      </a:r>
                      <a:endParaRPr kumimoji="1" lang="ja-JP" altLang="en-US" sz="150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60</a:t>
                      </a:r>
                      <a:endParaRPr kumimoji="1" lang="ja-JP" altLang="en-US" sz="150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dirty="0" smtClean="0"/>
                        <a:t>100</a:t>
                      </a:r>
                      <a:endParaRPr kumimoji="1" lang="ja-JP" altLang="en-US" sz="1100" dirty="0"/>
                    </a:p>
                  </a:txBody>
                  <a:tcPr marL="78213" marR="78213" marT="39107" marB="39107" anchor="ctr"/>
                </a:tc>
              </a:tr>
            </a:tbl>
          </a:graphicData>
        </a:graphic>
      </p:graphicFrame>
      <p:graphicFrame>
        <p:nvGraphicFramePr>
          <p:cNvPr id="23" name="表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0643479"/>
              </p:ext>
            </p:extLst>
          </p:nvPr>
        </p:nvGraphicFramePr>
        <p:xfrm>
          <a:off x="-1656534" y="1628800"/>
          <a:ext cx="6035972" cy="729852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630392"/>
                <a:gridCol w="395891"/>
                <a:gridCol w="415684"/>
                <a:gridCol w="376098"/>
                <a:gridCol w="395891"/>
                <a:gridCol w="395891"/>
                <a:gridCol w="398332"/>
                <a:gridCol w="393449"/>
                <a:gridCol w="408586"/>
                <a:gridCol w="408586"/>
                <a:gridCol w="408586"/>
                <a:gridCol w="408586"/>
              </a:tblGrid>
              <a:tr h="367137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Lane No.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1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2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3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4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5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6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7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8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9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10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11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</a:tr>
              <a:tr h="362715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400" dirty="0" smtClean="0"/>
                        <a:t>Reaction</a:t>
                      </a:r>
                      <a:r>
                        <a:rPr kumimoji="1" lang="en-US" altLang="ja-JP" sz="1400" baseline="0" dirty="0" smtClean="0"/>
                        <a:t> Time [min]</a:t>
                      </a:r>
                      <a:endParaRPr kumimoji="1" lang="ja-JP" altLang="en-US" sz="140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1</a:t>
                      </a:r>
                      <a:endParaRPr kumimoji="1" lang="ja-JP" altLang="en-US" sz="150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2</a:t>
                      </a:r>
                      <a:endParaRPr kumimoji="1" lang="ja-JP" altLang="en-US" sz="1500" b="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5</a:t>
                      </a:r>
                      <a:endParaRPr kumimoji="1" lang="ja-JP" altLang="en-US" sz="1500" b="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kern="1200" baseline="0" dirty="0" smtClean="0"/>
                        <a:t>10</a:t>
                      </a:r>
                      <a:endParaRPr kumimoji="1" lang="ja-JP" altLang="en-US" sz="1500" b="0" kern="1200" baseline="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12</a:t>
                      </a:r>
                      <a:endParaRPr kumimoji="1" lang="ja-JP" altLang="en-US" sz="1500" b="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15</a:t>
                      </a:r>
                      <a:endParaRPr kumimoji="1" lang="ja-JP" altLang="en-US" sz="1500" b="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20</a:t>
                      </a:r>
                      <a:endParaRPr kumimoji="1" lang="ja-JP" altLang="en-US" sz="1500" b="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25</a:t>
                      </a:r>
                      <a:endParaRPr kumimoji="1" lang="ja-JP" altLang="en-US" sz="150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30</a:t>
                      </a:r>
                      <a:endParaRPr kumimoji="1" lang="ja-JP" altLang="en-US" sz="150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60</a:t>
                      </a:r>
                      <a:endParaRPr kumimoji="1" lang="ja-JP" altLang="en-US" sz="150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dirty="0" smtClean="0"/>
                        <a:t>100</a:t>
                      </a:r>
                      <a:endParaRPr kumimoji="1" lang="ja-JP" altLang="en-US" sz="1500" dirty="0"/>
                    </a:p>
                  </a:txBody>
                  <a:tcPr marL="78213" marR="78213" marT="39107" marB="39107" anchor="ctr"/>
                </a:tc>
              </a:tr>
            </a:tbl>
          </a:graphicData>
        </a:graphic>
      </p:graphicFrame>
      <p:sp>
        <p:nvSpPr>
          <p:cNvPr id="3" name="二等辺三角形 2"/>
          <p:cNvSpPr/>
          <p:nvPr/>
        </p:nvSpPr>
        <p:spPr>
          <a:xfrm rot="5400000">
            <a:off x="-253464" y="2775796"/>
            <a:ext cx="198024" cy="170710"/>
          </a:xfrm>
          <a:prstGeom prst="triangle">
            <a:avLst/>
          </a:prstGeom>
          <a:solidFill>
            <a:schemeClr val="tx1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00415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5040</TotalTime>
  <Words>1629</Words>
  <Application>Microsoft Office PowerPoint</Application>
  <PresentationFormat>画面に合わせる (4:3)</PresentationFormat>
  <Paragraphs>968</Paragraphs>
  <Slides>78</Slides>
  <Notes>12</Notes>
  <HiddenSlides>0</HiddenSlides>
  <MMClips>0</MMClips>
  <ScaleCrop>false</ScaleCrop>
  <HeadingPairs>
    <vt:vector size="4" baseType="variant">
      <vt:variant>
        <vt:lpstr>テーマ</vt:lpstr>
      </vt:variant>
      <vt:variant>
        <vt:i4>1</vt:i4>
      </vt:variant>
      <vt:variant>
        <vt:lpstr>スライド タイトル</vt:lpstr>
      </vt:variant>
      <vt:variant>
        <vt:i4>78</vt:i4>
      </vt:variant>
    </vt:vector>
  </HeadingPairs>
  <TitlesOfParts>
    <vt:vector size="79" baseType="lpstr">
      <vt:lpstr>Office ​​テーマ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>Toshiba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俊輔</dc:creator>
  <cp:lastModifiedBy>murata</cp:lastModifiedBy>
  <cp:revision>126</cp:revision>
  <dcterms:created xsi:type="dcterms:W3CDTF">2014-09-20T10:36:59Z</dcterms:created>
  <dcterms:modified xsi:type="dcterms:W3CDTF">2014-10-19T04:34:41Z</dcterms:modified>
</cp:coreProperties>
</file>